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4"/>
  </p:notesMasterIdLst>
  <p:handoutMasterIdLst>
    <p:handoutMasterId r:id="rId65"/>
  </p:handoutMasterIdLst>
  <p:sldIdLst>
    <p:sldId id="256" r:id="rId2"/>
    <p:sldId id="257" r:id="rId3"/>
    <p:sldId id="264" r:id="rId4"/>
    <p:sldId id="440" r:id="rId5"/>
    <p:sldId id="457" r:id="rId6"/>
    <p:sldId id="438" r:id="rId7"/>
    <p:sldId id="439" r:id="rId8"/>
    <p:sldId id="374" r:id="rId9"/>
    <p:sldId id="387" r:id="rId10"/>
    <p:sldId id="380" r:id="rId11"/>
    <p:sldId id="303" r:id="rId12"/>
    <p:sldId id="304" r:id="rId13"/>
    <p:sldId id="283" r:id="rId14"/>
    <p:sldId id="302" r:id="rId15"/>
    <p:sldId id="416" r:id="rId16"/>
    <p:sldId id="464" r:id="rId17"/>
    <p:sldId id="396" r:id="rId18"/>
    <p:sldId id="285" r:id="rId19"/>
    <p:sldId id="259" r:id="rId20"/>
    <p:sldId id="448" r:id="rId21"/>
    <p:sldId id="449" r:id="rId22"/>
    <p:sldId id="451" r:id="rId23"/>
    <p:sldId id="465" r:id="rId24"/>
    <p:sldId id="466" r:id="rId25"/>
    <p:sldId id="452" r:id="rId26"/>
    <p:sldId id="453" r:id="rId27"/>
    <p:sldId id="454" r:id="rId28"/>
    <p:sldId id="447" r:id="rId29"/>
    <p:sldId id="455" r:id="rId30"/>
    <p:sldId id="456" r:id="rId31"/>
    <p:sldId id="293" r:id="rId32"/>
    <p:sldId id="390" r:id="rId33"/>
    <p:sldId id="418" r:id="rId34"/>
    <p:sldId id="417" r:id="rId35"/>
    <p:sldId id="419" r:id="rId36"/>
    <p:sldId id="462" r:id="rId37"/>
    <p:sldId id="461" r:id="rId38"/>
    <p:sldId id="405" r:id="rId39"/>
    <p:sldId id="430" r:id="rId40"/>
    <p:sldId id="426" r:id="rId41"/>
    <p:sldId id="427" r:id="rId42"/>
    <p:sldId id="428" r:id="rId43"/>
    <p:sldId id="429" r:id="rId44"/>
    <p:sldId id="441" r:id="rId45"/>
    <p:sldId id="445" r:id="rId46"/>
    <p:sldId id="463" r:id="rId47"/>
    <p:sldId id="377" r:id="rId48"/>
    <p:sldId id="315" r:id="rId49"/>
    <p:sldId id="314" r:id="rId50"/>
    <p:sldId id="263" r:id="rId51"/>
    <p:sldId id="319" r:id="rId52"/>
    <p:sldId id="388" r:id="rId53"/>
    <p:sldId id="320" r:id="rId54"/>
    <p:sldId id="381" r:id="rId55"/>
    <p:sldId id="385" r:id="rId56"/>
    <p:sldId id="393" r:id="rId57"/>
    <p:sldId id="459" r:id="rId58"/>
    <p:sldId id="392" r:id="rId59"/>
    <p:sldId id="386" r:id="rId60"/>
    <p:sldId id="394" r:id="rId61"/>
    <p:sldId id="316" r:id="rId62"/>
    <p:sldId id="44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9" autoAdjust="0"/>
    <p:restoredTop sz="82129" autoAdjust="0"/>
  </p:normalViewPr>
  <p:slideViewPr>
    <p:cSldViewPr>
      <p:cViewPr>
        <p:scale>
          <a:sx n="75" d="100"/>
          <a:sy n="75" d="100"/>
        </p:scale>
        <p:origin x="-1192" y="-80"/>
      </p:cViewPr>
      <p:guideLst>
        <p:guide orient="horz" pos="2160"/>
        <p:guide pos="2880"/>
      </p:guideLst>
    </p:cSldViewPr>
  </p:slideViewPr>
  <p:notesTextViewPr>
    <p:cViewPr>
      <p:scale>
        <a:sx n="100" d="100"/>
        <a:sy n="100" d="100"/>
      </p:scale>
      <p:origin x="0" y="0"/>
    </p:cViewPr>
  </p:notesTextViewPr>
  <p:sorterViewPr>
    <p:cViewPr>
      <p:scale>
        <a:sx n="175" d="100"/>
        <a:sy n="1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E51C1-19FC-482A-94E8-C48FA9DE083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3C91C21-1305-47E6-AA70-27AA54242B3C}">
      <dgm:prSet phldrT="[Text]" custT="1"/>
      <dgm:spPr/>
      <dgm:t>
        <a:bodyPr/>
        <a:lstStyle/>
        <a:p>
          <a:r>
            <a:rPr lang="en-US" sz="2400" b="1" dirty="0" smtClean="0"/>
            <a:t>LTEL and P-LTEL Meeting Structures</a:t>
          </a:r>
          <a:endParaRPr lang="en-US" sz="2400" b="1" dirty="0"/>
        </a:p>
      </dgm:t>
    </dgm:pt>
    <dgm:pt modelId="{22931E34-A3E0-4627-917C-2191CF0128EF}" type="parTrans" cxnId="{0001E83B-58A6-40CF-9D89-8E5A35903322}">
      <dgm:prSet/>
      <dgm:spPr/>
      <dgm:t>
        <a:bodyPr/>
        <a:lstStyle/>
        <a:p>
          <a:endParaRPr lang="en-US"/>
        </a:p>
      </dgm:t>
    </dgm:pt>
    <dgm:pt modelId="{AD2F4913-C68D-4E8C-A238-2A77E545854E}" type="sibTrans" cxnId="{0001E83B-58A6-40CF-9D89-8E5A35903322}">
      <dgm:prSet/>
      <dgm:spPr/>
      <dgm:t>
        <a:bodyPr/>
        <a:lstStyle/>
        <a:p>
          <a:endParaRPr lang="en-US"/>
        </a:p>
      </dgm:t>
    </dgm:pt>
    <dgm:pt modelId="{4B93D298-AEA0-4EF7-9841-70CA1A276740}">
      <dgm:prSet phldrT="[Text]" custT="1"/>
      <dgm:spPr/>
      <dgm:t>
        <a:bodyPr/>
        <a:lstStyle/>
        <a:p>
          <a:r>
            <a:rPr lang="en-US" sz="2000" dirty="0" smtClean="0"/>
            <a:t>Individual Conferences</a:t>
          </a:r>
          <a:endParaRPr lang="en-US" sz="2000" dirty="0"/>
        </a:p>
      </dgm:t>
    </dgm:pt>
    <dgm:pt modelId="{06AE0894-7CFC-484E-B057-B64B3DBECAC8}" type="parTrans" cxnId="{ADE1C1EA-9EED-42FA-830A-04439F2740F8}">
      <dgm:prSet/>
      <dgm:spPr/>
      <dgm:t>
        <a:bodyPr/>
        <a:lstStyle/>
        <a:p>
          <a:endParaRPr lang="en-US"/>
        </a:p>
      </dgm:t>
    </dgm:pt>
    <dgm:pt modelId="{5FA6FB85-87BC-41E4-8B02-17463AF47FC9}" type="sibTrans" cxnId="{ADE1C1EA-9EED-42FA-830A-04439F2740F8}">
      <dgm:prSet/>
      <dgm:spPr/>
      <dgm:t>
        <a:bodyPr/>
        <a:lstStyle/>
        <a:p>
          <a:endParaRPr lang="en-US"/>
        </a:p>
      </dgm:t>
    </dgm:pt>
    <dgm:pt modelId="{4D259EA4-B393-458F-BD74-21E531E7DEBE}">
      <dgm:prSet phldrT="[Text]" custT="1"/>
      <dgm:spPr/>
      <dgm:t>
        <a:bodyPr/>
        <a:lstStyle/>
        <a:p>
          <a:r>
            <a:rPr lang="en-US" sz="2000" dirty="0" smtClean="0"/>
            <a:t>Group </a:t>
          </a:r>
        </a:p>
        <a:p>
          <a:r>
            <a:rPr lang="en-US" sz="2000" dirty="0" smtClean="0"/>
            <a:t>Meetings</a:t>
          </a:r>
          <a:endParaRPr lang="en-US" sz="2000" dirty="0"/>
        </a:p>
      </dgm:t>
    </dgm:pt>
    <dgm:pt modelId="{AEA697A8-D334-4429-8201-4D7876FBA7EF}" type="parTrans" cxnId="{93062414-FF07-4E70-A69E-223DD43489CF}">
      <dgm:prSet/>
      <dgm:spPr/>
      <dgm:t>
        <a:bodyPr/>
        <a:lstStyle/>
        <a:p>
          <a:endParaRPr lang="en-US"/>
        </a:p>
      </dgm:t>
    </dgm:pt>
    <dgm:pt modelId="{F99B2B5A-6765-4F5D-929F-A581785DDB87}" type="sibTrans" cxnId="{93062414-FF07-4E70-A69E-223DD43489CF}">
      <dgm:prSet/>
      <dgm:spPr/>
      <dgm:t>
        <a:bodyPr/>
        <a:lstStyle/>
        <a:p>
          <a:endParaRPr lang="en-US"/>
        </a:p>
      </dgm:t>
    </dgm:pt>
    <dgm:pt modelId="{A5A77889-FEF8-4D97-9608-321F1A82B948}">
      <dgm:prSet phldrT="[Text]"/>
      <dgm:spPr/>
      <dgm:t>
        <a:bodyPr/>
        <a:lstStyle/>
        <a:p>
          <a:r>
            <a:rPr lang="en-US" dirty="0" smtClean="0"/>
            <a:t>Large LTEL population</a:t>
          </a:r>
          <a:endParaRPr lang="en-US" dirty="0"/>
        </a:p>
      </dgm:t>
    </dgm:pt>
    <dgm:pt modelId="{EA3EAB70-AFA8-4947-A2A9-E679E131C244}" type="parTrans" cxnId="{4DDD55E2-A663-4BBF-9211-C3DAC6EF07BE}">
      <dgm:prSet/>
      <dgm:spPr/>
      <dgm:t>
        <a:bodyPr/>
        <a:lstStyle/>
        <a:p>
          <a:endParaRPr lang="en-US"/>
        </a:p>
      </dgm:t>
    </dgm:pt>
    <dgm:pt modelId="{AB3D91B3-4A43-4F6C-B88C-8B26033A8180}" type="sibTrans" cxnId="{4DDD55E2-A663-4BBF-9211-C3DAC6EF07BE}">
      <dgm:prSet/>
      <dgm:spPr/>
      <dgm:t>
        <a:bodyPr/>
        <a:lstStyle/>
        <a:p>
          <a:endParaRPr lang="en-US"/>
        </a:p>
      </dgm:t>
    </dgm:pt>
    <dgm:pt modelId="{E91CC28E-CA7C-4C91-BCBE-F73C0BA4FF40}">
      <dgm:prSet phldrT="[Text]"/>
      <dgm:spPr/>
      <dgm:t>
        <a:bodyPr/>
        <a:lstStyle/>
        <a:p>
          <a:r>
            <a:rPr lang="en-US" dirty="0" smtClean="0"/>
            <a:t>Small or Large LTEL population</a:t>
          </a:r>
          <a:endParaRPr lang="en-US" dirty="0"/>
        </a:p>
      </dgm:t>
    </dgm:pt>
    <dgm:pt modelId="{204DF2CD-3BCD-4FC6-83E9-E1FDE00BE595}" type="sibTrans" cxnId="{A56EEB8B-B727-4BF9-BBD3-ED6586E9DFBC}">
      <dgm:prSet/>
      <dgm:spPr/>
      <dgm:t>
        <a:bodyPr/>
        <a:lstStyle/>
        <a:p>
          <a:endParaRPr lang="en-US"/>
        </a:p>
      </dgm:t>
    </dgm:pt>
    <dgm:pt modelId="{574793A9-6FC9-41EE-BDC1-29491516FC72}" type="parTrans" cxnId="{A56EEB8B-B727-4BF9-BBD3-ED6586E9DFBC}">
      <dgm:prSet/>
      <dgm:spPr/>
      <dgm:t>
        <a:bodyPr/>
        <a:lstStyle/>
        <a:p>
          <a:endParaRPr lang="en-US"/>
        </a:p>
      </dgm:t>
    </dgm:pt>
    <dgm:pt modelId="{366FA389-78D5-4963-8D52-39044EA3208C}">
      <dgm:prSet phldrT="[Text]"/>
      <dgm:spPr/>
      <dgm:t>
        <a:bodyPr/>
        <a:lstStyle/>
        <a:p>
          <a:r>
            <a:rPr lang="en-US" dirty="0" smtClean="0"/>
            <a:t>Meet individually with students and/or parents </a:t>
          </a:r>
          <a:r>
            <a:rPr lang="en-US" b="1" dirty="0" smtClean="0"/>
            <a:t>together</a:t>
          </a:r>
          <a:r>
            <a:rPr lang="en-US" dirty="0" smtClean="0"/>
            <a:t> or separately if needed</a:t>
          </a:r>
          <a:endParaRPr lang="en-US" dirty="0"/>
        </a:p>
      </dgm:t>
    </dgm:pt>
    <dgm:pt modelId="{83DEF77B-9FEC-406A-8994-5E63FA82A799}" type="parTrans" cxnId="{14390598-6FBE-4674-BE09-033BC2545439}">
      <dgm:prSet/>
      <dgm:spPr/>
      <dgm:t>
        <a:bodyPr/>
        <a:lstStyle/>
        <a:p>
          <a:endParaRPr lang="en-US"/>
        </a:p>
      </dgm:t>
    </dgm:pt>
    <dgm:pt modelId="{6097C68D-17E3-47B5-9900-D1D7AD34CFE1}" type="sibTrans" cxnId="{14390598-6FBE-4674-BE09-033BC2545439}">
      <dgm:prSet/>
      <dgm:spPr/>
      <dgm:t>
        <a:bodyPr/>
        <a:lstStyle/>
        <a:p>
          <a:endParaRPr lang="en-US"/>
        </a:p>
      </dgm:t>
    </dgm:pt>
    <dgm:pt modelId="{7796865A-BD73-463F-A7D9-C86497705CBC}">
      <dgm:prSet phldrT="[Text]"/>
      <dgm:spPr/>
      <dgm:t>
        <a:bodyPr/>
        <a:lstStyle/>
        <a:p>
          <a:r>
            <a:rPr lang="en-US" dirty="0" smtClean="0"/>
            <a:t>Meet with students and/or parents together or separately in groups if needed</a:t>
          </a:r>
          <a:endParaRPr lang="en-US" dirty="0"/>
        </a:p>
      </dgm:t>
    </dgm:pt>
    <dgm:pt modelId="{5E86E922-43D4-422D-9CFD-34C476416DF9}" type="parTrans" cxnId="{9F31C73D-DFDD-4FB4-866B-F310CECBD67F}">
      <dgm:prSet/>
      <dgm:spPr/>
      <dgm:t>
        <a:bodyPr/>
        <a:lstStyle/>
        <a:p>
          <a:endParaRPr lang="en-US"/>
        </a:p>
      </dgm:t>
    </dgm:pt>
    <dgm:pt modelId="{68B6688F-3BFF-4CBF-B919-AA75E8BCDA92}" type="sibTrans" cxnId="{9F31C73D-DFDD-4FB4-866B-F310CECBD67F}">
      <dgm:prSet/>
      <dgm:spPr/>
      <dgm:t>
        <a:bodyPr/>
        <a:lstStyle/>
        <a:p>
          <a:endParaRPr lang="en-US"/>
        </a:p>
      </dgm:t>
    </dgm:pt>
    <dgm:pt modelId="{FF905CA4-1841-48EF-A578-C9BE7B3FEBCE}" type="pres">
      <dgm:prSet presAssocID="{0FCE51C1-19FC-482A-94E8-C48FA9DE083F}" presName="hierChild1" presStyleCnt="0">
        <dgm:presLayoutVars>
          <dgm:chPref val="1"/>
          <dgm:dir/>
          <dgm:animOne val="branch"/>
          <dgm:animLvl val="lvl"/>
          <dgm:resizeHandles/>
        </dgm:presLayoutVars>
      </dgm:prSet>
      <dgm:spPr/>
      <dgm:t>
        <a:bodyPr/>
        <a:lstStyle/>
        <a:p>
          <a:endParaRPr lang="en-US"/>
        </a:p>
      </dgm:t>
    </dgm:pt>
    <dgm:pt modelId="{94ACF4E2-DF8B-477F-B229-13A9D21DC5C5}" type="pres">
      <dgm:prSet presAssocID="{63C91C21-1305-47E6-AA70-27AA54242B3C}" presName="hierRoot1" presStyleCnt="0"/>
      <dgm:spPr/>
    </dgm:pt>
    <dgm:pt modelId="{48A9FFF8-FE4D-4425-ABB7-A3E9E8CC6D8B}" type="pres">
      <dgm:prSet presAssocID="{63C91C21-1305-47E6-AA70-27AA54242B3C}" presName="composite" presStyleCnt="0"/>
      <dgm:spPr/>
    </dgm:pt>
    <dgm:pt modelId="{256DC52B-A2E1-4CCB-82BC-C7FA529649A1}" type="pres">
      <dgm:prSet presAssocID="{63C91C21-1305-47E6-AA70-27AA54242B3C}" presName="background" presStyleLbl="node0" presStyleIdx="0" presStyleCnt="1"/>
      <dgm:spPr/>
    </dgm:pt>
    <dgm:pt modelId="{D1692EC5-81F4-4D21-AC3B-01690022F59D}" type="pres">
      <dgm:prSet presAssocID="{63C91C21-1305-47E6-AA70-27AA54242B3C}" presName="text" presStyleLbl="fgAcc0" presStyleIdx="0" presStyleCnt="1" custScaleX="160603">
        <dgm:presLayoutVars>
          <dgm:chPref val="3"/>
        </dgm:presLayoutVars>
      </dgm:prSet>
      <dgm:spPr/>
      <dgm:t>
        <a:bodyPr/>
        <a:lstStyle/>
        <a:p>
          <a:endParaRPr lang="en-US"/>
        </a:p>
      </dgm:t>
    </dgm:pt>
    <dgm:pt modelId="{C3717CEC-FE54-4F3C-AA9A-CE7FE49D663F}" type="pres">
      <dgm:prSet presAssocID="{63C91C21-1305-47E6-AA70-27AA54242B3C}" presName="hierChild2" presStyleCnt="0"/>
      <dgm:spPr/>
    </dgm:pt>
    <dgm:pt modelId="{DFB6A53A-A82E-4B0B-8B9E-C55BEFA30A71}" type="pres">
      <dgm:prSet presAssocID="{06AE0894-7CFC-484E-B057-B64B3DBECAC8}" presName="Name10" presStyleLbl="parChTrans1D2" presStyleIdx="0" presStyleCnt="2" custSzX="1679264"/>
      <dgm:spPr/>
      <dgm:t>
        <a:bodyPr/>
        <a:lstStyle/>
        <a:p>
          <a:endParaRPr lang="en-US"/>
        </a:p>
      </dgm:t>
    </dgm:pt>
    <dgm:pt modelId="{8FFAE5BD-D9C3-4D4E-B9AD-D9D9C49B6705}" type="pres">
      <dgm:prSet presAssocID="{4B93D298-AEA0-4EF7-9841-70CA1A276740}" presName="hierRoot2" presStyleCnt="0"/>
      <dgm:spPr/>
    </dgm:pt>
    <dgm:pt modelId="{51D47A3D-1007-4042-A5BF-E9B8346EE0E6}" type="pres">
      <dgm:prSet presAssocID="{4B93D298-AEA0-4EF7-9841-70CA1A276740}" presName="composite2" presStyleCnt="0"/>
      <dgm:spPr/>
    </dgm:pt>
    <dgm:pt modelId="{AA437FFA-4AF4-461A-B380-2B944DB1CBF0}" type="pres">
      <dgm:prSet presAssocID="{4B93D298-AEA0-4EF7-9841-70CA1A276740}" presName="background2" presStyleLbl="node2" presStyleIdx="0" presStyleCnt="2"/>
      <dgm:spPr/>
    </dgm:pt>
    <dgm:pt modelId="{D9359893-E027-4A08-9D45-D3D42CD9F498}" type="pres">
      <dgm:prSet presAssocID="{4B93D298-AEA0-4EF7-9841-70CA1A276740}" presName="text2" presStyleLbl="fgAcc2" presStyleIdx="0" presStyleCnt="2" custScaleX="160603">
        <dgm:presLayoutVars>
          <dgm:chPref val="3"/>
        </dgm:presLayoutVars>
      </dgm:prSet>
      <dgm:spPr/>
      <dgm:t>
        <a:bodyPr/>
        <a:lstStyle/>
        <a:p>
          <a:endParaRPr lang="en-US"/>
        </a:p>
      </dgm:t>
    </dgm:pt>
    <dgm:pt modelId="{146ECD7E-D55F-4AD1-9038-869FA7C2A4C1}" type="pres">
      <dgm:prSet presAssocID="{4B93D298-AEA0-4EF7-9841-70CA1A276740}" presName="hierChild3" presStyleCnt="0"/>
      <dgm:spPr/>
    </dgm:pt>
    <dgm:pt modelId="{B9207F30-9EF2-4853-8252-D9B0B42833F5}" type="pres">
      <dgm:prSet presAssocID="{574793A9-6FC9-41EE-BDC1-29491516FC72}" presName="Name17" presStyleLbl="parChTrans1D3" presStyleIdx="0" presStyleCnt="2" custSzX="146855"/>
      <dgm:spPr/>
      <dgm:t>
        <a:bodyPr/>
        <a:lstStyle/>
        <a:p>
          <a:endParaRPr lang="en-US"/>
        </a:p>
      </dgm:t>
    </dgm:pt>
    <dgm:pt modelId="{A6C3F098-DF43-4098-8E98-6BADBAF6C429}" type="pres">
      <dgm:prSet presAssocID="{E91CC28E-CA7C-4C91-BCBE-F73C0BA4FF40}" presName="hierRoot3" presStyleCnt="0"/>
      <dgm:spPr/>
    </dgm:pt>
    <dgm:pt modelId="{13D6A90B-58D9-4C35-A8F8-1124B4EC78CD}" type="pres">
      <dgm:prSet presAssocID="{E91CC28E-CA7C-4C91-BCBE-F73C0BA4FF40}" presName="composite3" presStyleCnt="0"/>
      <dgm:spPr/>
    </dgm:pt>
    <dgm:pt modelId="{1AE21C5A-F5A3-411B-A60C-EF35FE3C77E3}" type="pres">
      <dgm:prSet presAssocID="{E91CC28E-CA7C-4C91-BCBE-F73C0BA4FF40}" presName="background3" presStyleLbl="node3" presStyleIdx="0" presStyleCnt="2"/>
      <dgm:spPr/>
    </dgm:pt>
    <dgm:pt modelId="{8C93E6D0-EBFC-409B-A58F-9A5E00A4AEC6}" type="pres">
      <dgm:prSet presAssocID="{E91CC28E-CA7C-4C91-BCBE-F73C0BA4FF40}" presName="text3" presStyleLbl="fgAcc3" presStyleIdx="0" presStyleCnt="2" custScaleX="160603">
        <dgm:presLayoutVars>
          <dgm:chPref val="3"/>
        </dgm:presLayoutVars>
      </dgm:prSet>
      <dgm:spPr/>
      <dgm:t>
        <a:bodyPr/>
        <a:lstStyle/>
        <a:p>
          <a:endParaRPr lang="en-US"/>
        </a:p>
      </dgm:t>
    </dgm:pt>
    <dgm:pt modelId="{2E71235B-B849-48F8-A83D-D25034195A23}" type="pres">
      <dgm:prSet presAssocID="{E91CC28E-CA7C-4C91-BCBE-F73C0BA4FF40}" presName="hierChild4" presStyleCnt="0"/>
      <dgm:spPr/>
    </dgm:pt>
    <dgm:pt modelId="{7D77E029-F8C5-4194-B713-09C800A4DF52}" type="pres">
      <dgm:prSet presAssocID="{83DEF77B-9FEC-406A-8994-5E63FA82A799}" presName="Name23" presStyleLbl="parChTrans1D4" presStyleIdx="0" presStyleCnt="2" custSzX="146855"/>
      <dgm:spPr/>
      <dgm:t>
        <a:bodyPr/>
        <a:lstStyle/>
        <a:p>
          <a:endParaRPr lang="en-US"/>
        </a:p>
      </dgm:t>
    </dgm:pt>
    <dgm:pt modelId="{8B88F04E-DC6B-41BB-B3FC-87FD41AC570B}" type="pres">
      <dgm:prSet presAssocID="{366FA389-78D5-4963-8D52-39044EA3208C}" presName="hierRoot4" presStyleCnt="0"/>
      <dgm:spPr/>
    </dgm:pt>
    <dgm:pt modelId="{18B7132D-592D-4B29-A491-CB9C96F8DAA0}" type="pres">
      <dgm:prSet presAssocID="{366FA389-78D5-4963-8D52-39044EA3208C}" presName="composite4" presStyleCnt="0"/>
      <dgm:spPr/>
    </dgm:pt>
    <dgm:pt modelId="{E01E7EA3-99A5-40F3-A555-9835FB02C5AF}" type="pres">
      <dgm:prSet presAssocID="{366FA389-78D5-4963-8D52-39044EA3208C}" presName="background4" presStyleLbl="node4" presStyleIdx="0" presStyleCnt="2"/>
      <dgm:spPr/>
    </dgm:pt>
    <dgm:pt modelId="{CDFB513A-D12E-46B6-8DAE-1E9B82C56F07}" type="pres">
      <dgm:prSet presAssocID="{366FA389-78D5-4963-8D52-39044EA3208C}" presName="text4" presStyleLbl="fgAcc4" presStyleIdx="0" presStyleCnt="2" custScaleX="160603">
        <dgm:presLayoutVars>
          <dgm:chPref val="3"/>
        </dgm:presLayoutVars>
      </dgm:prSet>
      <dgm:spPr/>
      <dgm:t>
        <a:bodyPr/>
        <a:lstStyle/>
        <a:p>
          <a:endParaRPr lang="en-US"/>
        </a:p>
      </dgm:t>
    </dgm:pt>
    <dgm:pt modelId="{B48DE6B4-8EB7-49C8-94C7-B62CBE1E47C7}" type="pres">
      <dgm:prSet presAssocID="{366FA389-78D5-4963-8D52-39044EA3208C}" presName="hierChild5" presStyleCnt="0"/>
      <dgm:spPr/>
    </dgm:pt>
    <dgm:pt modelId="{38C60030-196C-468B-9821-9CB47AAC4AB5}" type="pres">
      <dgm:prSet presAssocID="{AEA697A8-D334-4429-8201-4D7876FBA7EF}" presName="Name10" presStyleLbl="parChTrans1D2" presStyleIdx="1" presStyleCnt="2" custSzX="1679264"/>
      <dgm:spPr/>
      <dgm:t>
        <a:bodyPr/>
        <a:lstStyle/>
        <a:p>
          <a:endParaRPr lang="en-US"/>
        </a:p>
      </dgm:t>
    </dgm:pt>
    <dgm:pt modelId="{C4B1A07F-C7E7-4F47-9D11-5D3B48C0F0F7}" type="pres">
      <dgm:prSet presAssocID="{4D259EA4-B393-458F-BD74-21E531E7DEBE}" presName="hierRoot2" presStyleCnt="0"/>
      <dgm:spPr/>
    </dgm:pt>
    <dgm:pt modelId="{446CDD5B-EA63-4017-9B03-B067FDA748EC}" type="pres">
      <dgm:prSet presAssocID="{4D259EA4-B393-458F-BD74-21E531E7DEBE}" presName="composite2" presStyleCnt="0"/>
      <dgm:spPr/>
    </dgm:pt>
    <dgm:pt modelId="{716CDB93-AB5D-4CC6-9EE1-C78BBB927F82}" type="pres">
      <dgm:prSet presAssocID="{4D259EA4-B393-458F-BD74-21E531E7DEBE}" presName="background2" presStyleLbl="node2" presStyleIdx="1" presStyleCnt="2"/>
      <dgm:spPr/>
    </dgm:pt>
    <dgm:pt modelId="{8548F383-1949-4E7C-A8BA-1068C97D04CE}" type="pres">
      <dgm:prSet presAssocID="{4D259EA4-B393-458F-BD74-21E531E7DEBE}" presName="text2" presStyleLbl="fgAcc2" presStyleIdx="1" presStyleCnt="2" custScaleX="160603">
        <dgm:presLayoutVars>
          <dgm:chPref val="3"/>
        </dgm:presLayoutVars>
      </dgm:prSet>
      <dgm:spPr/>
      <dgm:t>
        <a:bodyPr/>
        <a:lstStyle/>
        <a:p>
          <a:endParaRPr lang="en-US"/>
        </a:p>
      </dgm:t>
    </dgm:pt>
    <dgm:pt modelId="{112F6451-7974-4EBB-AEE5-5D9F348D2BFE}" type="pres">
      <dgm:prSet presAssocID="{4D259EA4-B393-458F-BD74-21E531E7DEBE}" presName="hierChild3" presStyleCnt="0"/>
      <dgm:spPr/>
    </dgm:pt>
    <dgm:pt modelId="{6947A5D6-35D8-41A5-81EE-2856E252D6FF}" type="pres">
      <dgm:prSet presAssocID="{EA3EAB70-AFA8-4947-A2A9-E679E131C244}" presName="Name17" presStyleLbl="parChTrans1D3" presStyleIdx="1" presStyleCnt="2" custSzX="146855"/>
      <dgm:spPr/>
      <dgm:t>
        <a:bodyPr/>
        <a:lstStyle/>
        <a:p>
          <a:endParaRPr lang="en-US"/>
        </a:p>
      </dgm:t>
    </dgm:pt>
    <dgm:pt modelId="{0C9CEB6B-5F00-429D-8E4D-F200CFDAE0F4}" type="pres">
      <dgm:prSet presAssocID="{A5A77889-FEF8-4D97-9608-321F1A82B948}" presName="hierRoot3" presStyleCnt="0"/>
      <dgm:spPr/>
    </dgm:pt>
    <dgm:pt modelId="{C4D6E56F-AB27-48C6-9103-184E9048D8CF}" type="pres">
      <dgm:prSet presAssocID="{A5A77889-FEF8-4D97-9608-321F1A82B948}" presName="composite3" presStyleCnt="0"/>
      <dgm:spPr/>
    </dgm:pt>
    <dgm:pt modelId="{26FC98C8-5143-4F5B-9281-3BA2CD879C4E}" type="pres">
      <dgm:prSet presAssocID="{A5A77889-FEF8-4D97-9608-321F1A82B948}" presName="background3" presStyleLbl="node3" presStyleIdx="1" presStyleCnt="2"/>
      <dgm:spPr/>
    </dgm:pt>
    <dgm:pt modelId="{2BA79AC4-1A70-413B-AD06-8CE65745E535}" type="pres">
      <dgm:prSet presAssocID="{A5A77889-FEF8-4D97-9608-321F1A82B948}" presName="text3" presStyleLbl="fgAcc3" presStyleIdx="1" presStyleCnt="2" custScaleX="160603">
        <dgm:presLayoutVars>
          <dgm:chPref val="3"/>
        </dgm:presLayoutVars>
      </dgm:prSet>
      <dgm:spPr/>
      <dgm:t>
        <a:bodyPr/>
        <a:lstStyle/>
        <a:p>
          <a:endParaRPr lang="en-US"/>
        </a:p>
      </dgm:t>
    </dgm:pt>
    <dgm:pt modelId="{F6846D0D-B14A-4A6A-9A5B-87A20F7A9B12}" type="pres">
      <dgm:prSet presAssocID="{A5A77889-FEF8-4D97-9608-321F1A82B948}" presName="hierChild4" presStyleCnt="0"/>
      <dgm:spPr/>
    </dgm:pt>
    <dgm:pt modelId="{EC0F198F-CA07-4ADE-A1F4-2B31F3FF0568}" type="pres">
      <dgm:prSet presAssocID="{5E86E922-43D4-422D-9CFD-34C476416DF9}" presName="Name23" presStyleLbl="parChTrans1D4" presStyleIdx="1" presStyleCnt="2" custSzX="146855"/>
      <dgm:spPr/>
      <dgm:t>
        <a:bodyPr/>
        <a:lstStyle/>
        <a:p>
          <a:endParaRPr lang="en-US"/>
        </a:p>
      </dgm:t>
    </dgm:pt>
    <dgm:pt modelId="{6893C349-E69C-42F4-A4EE-26C6460ED114}" type="pres">
      <dgm:prSet presAssocID="{7796865A-BD73-463F-A7D9-C86497705CBC}" presName="hierRoot4" presStyleCnt="0"/>
      <dgm:spPr/>
    </dgm:pt>
    <dgm:pt modelId="{5DEEDB1F-3B78-491F-A6D3-E06AE82BF126}" type="pres">
      <dgm:prSet presAssocID="{7796865A-BD73-463F-A7D9-C86497705CBC}" presName="composite4" presStyleCnt="0"/>
      <dgm:spPr/>
    </dgm:pt>
    <dgm:pt modelId="{541F9B60-A062-4FEF-AA97-ECB4746B0884}" type="pres">
      <dgm:prSet presAssocID="{7796865A-BD73-463F-A7D9-C86497705CBC}" presName="background4" presStyleLbl="node4" presStyleIdx="1" presStyleCnt="2"/>
      <dgm:spPr/>
    </dgm:pt>
    <dgm:pt modelId="{C2CD8A83-601F-43D3-A47D-10BD738C6AEF}" type="pres">
      <dgm:prSet presAssocID="{7796865A-BD73-463F-A7D9-C86497705CBC}" presName="text4" presStyleLbl="fgAcc4" presStyleIdx="1" presStyleCnt="2" custScaleX="160603">
        <dgm:presLayoutVars>
          <dgm:chPref val="3"/>
        </dgm:presLayoutVars>
      </dgm:prSet>
      <dgm:spPr/>
      <dgm:t>
        <a:bodyPr/>
        <a:lstStyle/>
        <a:p>
          <a:endParaRPr lang="en-US"/>
        </a:p>
      </dgm:t>
    </dgm:pt>
    <dgm:pt modelId="{F62637FB-6012-4D4F-A589-D2BC09F583C9}" type="pres">
      <dgm:prSet presAssocID="{7796865A-BD73-463F-A7D9-C86497705CBC}" presName="hierChild5" presStyleCnt="0"/>
      <dgm:spPr/>
    </dgm:pt>
  </dgm:ptLst>
  <dgm:cxnLst>
    <dgm:cxn modelId="{2F5E9472-992A-4C99-8E83-B80051B349EE}" type="presOf" srcId="{574793A9-6FC9-41EE-BDC1-29491516FC72}" destId="{B9207F30-9EF2-4853-8252-D9B0B42833F5}" srcOrd="0" destOrd="0" presId="urn:microsoft.com/office/officeart/2005/8/layout/hierarchy1"/>
    <dgm:cxn modelId="{9FCE0482-016B-4D64-9ABB-2A165ED72E0C}" type="presOf" srcId="{63C91C21-1305-47E6-AA70-27AA54242B3C}" destId="{D1692EC5-81F4-4D21-AC3B-01690022F59D}" srcOrd="0" destOrd="0" presId="urn:microsoft.com/office/officeart/2005/8/layout/hierarchy1"/>
    <dgm:cxn modelId="{0001E83B-58A6-40CF-9D89-8E5A35903322}" srcId="{0FCE51C1-19FC-482A-94E8-C48FA9DE083F}" destId="{63C91C21-1305-47E6-AA70-27AA54242B3C}" srcOrd="0" destOrd="0" parTransId="{22931E34-A3E0-4627-917C-2191CF0128EF}" sibTransId="{AD2F4913-C68D-4E8C-A238-2A77E545854E}"/>
    <dgm:cxn modelId="{36B20765-5ECB-451F-95E1-7841FB2E3114}" type="presOf" srcId="{83DEF77B-9FEC-406A-8994-5E63FA82A799}" destId="{7D77E029-F8C5-4194-B713-09C800A4DF52}" srcOrd="0" destOrd="0" presId="urn:microsoft.com/office/officeart/2005/8/layout/hierarchy1"/>
    <dgm:cxn modelId="{20E13B9D-0901-4414-85A1-F8541796D1B7}" type="presOf" srcId="{06AE0894-7CFC-484E-B057-B64B3DBECAC8}" destId="{DFB6A53A-A82E-4B0B-8B9E-C55BEFA30A71}" srcOrd="0" destOrd="0" presId="urn:microsoft.com/office/officeart/2005/8/layout/hierarchy1"/>
    <dgm:cxn modelId="{097AF107-F6E3-46B0-AC5A-409B514B3657}" type="presOf" srcId="{0FCE51C1-19FC-482A-94E8-C48FA9DE083F}" destId="{FF905CA4-1841-48EF-A578-C9BE7B3FEBCE}" srcOrd="0" destOrd="0" presId="urn:microsoft.com/office/officeart/2005/8/layout/hierarchy1"/>
    <dgm:cxn modelId="{A1458211-6741-4C64-AA93-E31E84BC49A6}" type="presOf" srcId="{EA3EAB70-AFA8-4947-A2A9-E679E131C244}" destId="{6947A5D6-35D8-41A5-81EE-2856E252D6FF}" srcOrd="0" destOrd="0" presId="urn:microsoft.com/office/officeart/2005/8/layout/hierarchy1"/>
    <dgm:cxn modelId="{09346CE4-98B9-4AD3-92CB-51A5AA426C9A}" type="presOf" srcId="{AEA697A8-D334-4429-8201-4D7876FBA7EF}" destId="{38C60030-196C-468B-9821-9CB47AAC4AB5}" srcOrd="0" destOrd="0" presId="urn:microsoft.com/office/officeart/2005/8/layout/hierarchy1"/>
    <dgm:cxn modelId="{14390598-6FBE-4674-BE09-033BC2545439}" srcId="{E91CC28E-CA7C-4C91-BCBE-F73C0BA4FF40}" destId="{366FA389-78D5-4963-8D52-39044EA3208C}" srcOrd="0" destOrd="0" parTransId="{83DEF77B-9FEC-406A-8994-5E63FA82A799}" sibTransId="{6097C68D-17E3-47B5-9900-D1D7AD34CFE1}"/>
    <dgm:cxn modelId="{93062414-FF07-4E70-A69E-223DD43489CF}" srcId="{63C91C21-1305-47E6-AA70-27AA54242B3C}" destId="{4D259EA4-B393-458F-BD74-21E531E7DEBE}" srcOrd="1" destOrd="0" parTransId="{AEA697A8-D334-4429-8201-4D7876FBA7EF}" sibTransId="{F99B2B5A-6765-4F5D-929F-A581785DDB87}"/>
    <dgm:cxn modelId="{A56EEB8B-B727-4BF9-BBD3-ED6586E9DFBC}" srcId="{4B93D298-AEA0-4EF7-9841-70CA1A276740}" destId="{E91CC28E-CA7C-4C91-BCBE-F73C0BA4FF40}" srcOrd="0" destOrd="0" parTransId="{574793A9-6FC9-41EE-BDC1-29491516FC72}" sibTransId="{204DF2CD-3BCD-4FC6-83E9-E1FDE00BE595}"/>
    <dgm:cxn modelId="{FAFCC70E-9B0F-4856-980B-5E40CADA91C6}" type="presOf" srcId="{E91CC28E-CA7C-4C91-BCBE-F73C0BA4FF40}" destId="{8C93E6D0-EBFC-409B-A58F-9A5E00A4AEC6}" srcOrd="0" destOrd="0" presId="urn:microsoft.com/office/officeart/2005/8/layout/hierarchy1"/>
    <dgm:cxn modelId="{ADE1C1EA-9EED-42FA-830A-04439F2740F8}" srcId="{63C91C21-1305-47E6-AA70-27AA54242B3C}" destId="{4B93D298-AEA0-4EF7-9841-70CA1A276740}" srcOrd="0" destOrd="0" parTransId="{06AE0894-7CFC-484E-B057-B64B3DBECAC8}" sibTransId="{5FA6FB85-87BC-41E4-8B02-17463AF47FC9}"/>
    <dgm:cxn modelId="{AFBEBBB3-1050-4EF8-A906-DE02ADCB9677}" type="presOf" srcId="{7796865A-BD73-463F-A7D9-C86497705CBC}" destId="{C2CD8A83-601F-43D3-A47D-10BD738C6AEF}" srcOrd="0" destOrd="0" presId="urn:microsoft.com/office/officeart/2005/8/layout/hierarchy1"/>
    <dgm:cxn modelId="{9CD36B30-550B-4C71-8901-6DFCB74C0A78}" type="presOf" srcId="{4D259EA4-B393-458F-BD74-21E531E7DEBE}" destId="{8548F383-1949-4E7C-A8BA-1068C97D04CE}" srcOrd="0" destOrd="0" presId="urn:microsoft.com/office/officeart/2005/8/layout/hierarchy1"/>
    <dgm:cxn modelId="{9F31C73D-DFDD-4FB4-866B-F310CECBD67F}" srcId="{A5A77889-FEF8-4D97-9608-321F1A82B948}" destId="{7796865A-BD73-463F-A7D9-C86497705CBC}" srcOrd="0" destOrd="0" parTransId="{5E86E922-43D4-422D-9CFD-34C476416DF9}" sibTransId="{68B6688F-3BFF-4CBF-B919-AA75E8BCDA92}"/>
    <dgm:cxn modelId="{B1886637-C6C1-4389-A990-B7DC284C492B}" type="presOf" srcId="{5E86E922-43D4-422D-9CFD-34C476416DF9}" destId="{EC0F198F-CA07-4ADE-A1F4-2B31F3FF0568}" srcOrd="0" destOrd="0" presId="urn:microsoft.com/office/officeart/2005/8/layout/hierarchy1"/>
    <dgm:cxn modelId="{AD44A34D-EC53-4BBC-8902-76693204CF96}" type="presOf" srcId="{4B93D298-AEA0-4EF7-9841-70CA1A276740}" destId="{D9359893-E027-4A08-9D45-D3D42CD9F498}" srcOrd="0" destOrd="0" presId="urn:microsoft.com/office/officeart/2005/8/layout/hierarchy1"/>
    <dgm:cxn modelId="{9C85A99F-8A3C-40C2-9080-4DEDBDBDFB88}" type="presOf" srcId="{366FA389-78D5-4963-8D52-39044EA3208C}" destId="{CDFB513A-D12E-46B6-8DAE-1E9B82C56F07}" srcOrd="0" destOrd="0" presId="urn:microsoft.com/office/officeart/2005/8/layout/hierarchy1"/>
    <dgm:cxn modelId="{E99AEF9D-8D48-4727-B9DC-2668D0314665}" type="presOf" srcId="{A5A77889-FEF8-4D97-9608-321F1A82B948}" destId="{2BA79AC4-1A70-413B-AD06-8CE65745E535}" srcOrd="0" destOrd="0" presId="urn:microsoft.com/office/officeart/2005/8/layout/hierarchy1"/>
    <dgm:cxn modelId="{4DDD55E2-A663-4BBF-9211-C3DAC6EF07BE}" srcId="{4D259EA4-B393-458F-BD74-21E531E7DEBE}" destId="{A5A77889-FEF8-4D97-9608-321F1A82B948}" srcOrd="0" destOrd="0" parTransId="{EA3EAB70-AFA8-4947-A2A9-E679E131C244}" sibTransId="{AB3D91B3-4A43-4F6C-B88C-8B26033A8180}"/>
    <dgm:cxn modelId="{1F69597E-DAA2-4CE7-A68F-126EE67F36CA}" type="presParOf" srcId="{FF905CA4-1841-48EF-A578-C9BE7B3FEBCE}" destId="{94ACF4E2-DF8B-477F-B229-13A9D21DC5C5}" srcOrd="0" destOrd="0" presId="urn:microsoft.com/office/officeart/2005/8/layout/hierarchy1"/>
    <dgm:cxn modelId="{39634558-DD3C-476C-90C0-1A86D5BEC93F}" type="presParOf" srcId="{94ACF4E2-DF8B-477F-B229-13A9D21DC5C5}" destId="{48A9FFF8-FE4D-4425-ABB7-A3E9E8CC6D8B}" srcOrd="0" destOrd="0" presId="urn:microsoft.com/office/officeart/2005/8/layout/hierarchy1"/>
    <dgm:cxn modelId="{2C51ADF4-895D-443E-A1AE-7DB149420CA1}" type="presParOf" srcId="{48A9FFF8-FE4D-4425-ABB7-A3E9E8CC6D8B}" destId="{256DC52B-A2E1-4CCB-82BC-C7FA529649A1}" srcOrd="0" destOrd="0" presId="urn:microsoft.com/office/officeart/2005/8/layout/hierarchy1"/>
    <dgm:cxn modelId="{4DFB7AE7-9C3F-4863-9A86-1575B9AC4637}" type="presParOf" srcId="{48A9FFF8-FE4D-4425-ABB7-A3E9E8CC6D8B}" destId="{D1692EC5-81F4-4D21-AC3B-01690022F59D}" srcOrd="1" destOrd="0" presId="urn:microsoft.com/office/officeart/2005/8/layout/hierarchy1"/>
    <dgm:cxn modelId="{6FB7455C-1A8F-40C2-9FEB-E25112A0EC3E}" type="presParOf" srcId="{94ACF4E2-DF8B-477F-B229-13A9D21DC5C5}" destId="{C3717CEC-FE54-4F3C-AA9A-CE7FE49D663F}" srcOrd="1" destOrd="0" presId="urn:microsoft.com/office/officeart/2005/8/layout/hierarchy1"/>
    <dgm:cxn modelId="{8353A5A9-54A0-40BC-8310-153FA7D1C174}" type="presParOf" srcId="{C3717CEC-FE54-4F3C-AA9A-CE7FE49D663F}" destId="{DFB6A53A-A82E-4B0B-8B9E-C55BEFA30A71}" srcOrd="0" destOrd="0" presId="urn:microsoft.com/office/officeart/2005/8/layout/hierarchy1"/>
    <dgm:cxn modelId="{342EC8EB-D75A-476A-BADF-E6A5AECD3453}" type="presParOf" srcId="{C3717CEC-FE54-4F3C-AA9A-CE7FE49D663F}" destId="{8FFAE5BD-D9C3-4D4E-B9AD-D9D9C49B6705}" srcOrd="1" destOrd="0" presId="urn:microsoft.com/office/officeart/2005/8/layout/hierarchy1"/>
    <dgm:cxn modelId="{EC9372E7-9775-4E1B-8404-C4BAB77289EF}" type="presParOf" srcId="{8FFAE5BD-D9C3-4D4E-B9AD-D9D9C49B6705}" destId="{51D47A3D-1007-4042-A5BF-E9B8346EE0E6}" srcOrd="0" destOrd="0" presId="urn:microsoft.com/office/officeart/2005/8/layout/hierarchy1"/>
    <dgm:cxn modelId="{2D5E51B6-7091-4004-8DDA-4379E4015E7D}" type="presParOf" srcId="{51D47A3D-1007-4042-A5BF-E9B8346EE0E6}" destId="{AA437FFA-4AF4-461A-B380-2B944DB1CBF0}" srcOrd="0" destOrd="0" presId="urn:microsoft.com/office/officeart/2005/8/layout/hierarchy1"/>
    <dgm:cxn modelId="{2F735E35-FF15-4CAA-B4AB-66BCE07B3B93}" type="presParOf" srcId="{51D47A3D-1007-4042-A5BF-E9B8346EE0E6}" destId="{D9359893-E027-4A08-9D45-D3D42CD9F498}" srcOrd="1" destOrd="0" presId="urn:microsoft.com/office/officeart/2005/8/layout/hierarchy1"/>
    <dgm:cxn modelId="{735D7A0D-230F-4F80-8E05-365ABAFEF0D2}" type="presParOf" srcId="{8FFAE5BD-D9C3-4D4E-B9AD-D9D9C49B6705}" destId="{146ECD7E-D55F-4AD1-9038-869FA7C2A4C1}" srcOrd="1" destOrd="0" presId="urn:microsoft.com/office/officeart/2005/8/layout/hierarchy1"/>
    <dgm:cxn modelId="{018719F6-80C2-486D-9209-0C64A5FD7AFA}" type="presParOf" srcId="{146ECD7E-D55F-4AD1-9038-869FA7C2A4C1}" destId="{B9207F30-9EF2-4853-8252-D9B0B42833F5}" srcOrd="0" destOrd="0" presId="urn:microsoft.com/office/officeart/2005/8/layout/hierarchy1"/>
    <dgm:cxn modelId="{D38009C4-2CBF-4146-8474-EB31637E8091}" type="presParOf" srcId="{146ECD7E-D55F-4AD1-9038-869FA7C2A4C1}" destId="{A6C3F098-DF43-4098-8E98-6BADBAF6C429}" srcOrd="1" destOrd="0" presId="urn:microsoft.com/office/officeart/2005/8/layout/hierarchy1"/>
    <dgm:cxn modelId="{37F99C63-256A-4777-8C43-18A433192C3B}" type="presParOf" srcId="{A6C3F098-DF43-4098-8E98-6BADBAF6C429}" destId="{13D6A90B-58D9-4C35-A8F8-1124B4EC78CD}" srcOrd="0" destOrd="0" presId="urn:microsoft.com/office/officeart/2005/8/layout/hierarchy1"/>
    <dgm:cxn modelId="{9E2CB803-C215-4551-9E2C-3DCA76AF23E8}" type="presParOf" srcId="{13D6A90B-58D9-4C35-A8F8-1124B4EC78CD}" destId="{1AE21C5A-F5A3-411B-A60C-EF35FE3C77E3}" srcOrd="0" destOrd="0" presId="urn:microsoft.com/office/officeart/2005/8/layout/hierarchy1"/>
    <dgm:cxn modelId="{A227F8AE-02A1-4CCF-90B2-141C1E9F0D71}" type="presParOf" srcId="{13D6A90B-58D9-4C35-A8F8-1124B4EC78CD}" destId="{8C93E6D0-EBFC-409B-A58F-9A5E00A4AEC6}" srcOrd="1" destOrd="0" presId="urn:microsoft.com/office/officeart/2005/8/layout/hierarchy1"/>
    <dgm:cxn modelId="{CC3C233D-BD4B-422E-97A3-208AC0C916FE}" type="presParOf" srcId="{A6C3F098-DF43-4098-8E98-6BADBAF6C429}" destId="{2E71235B-B849-48F8-A83D-D25034195A23}" srcOrd="1" destOrd="0" presId="urn:microsoft.com/office/officeart/2005/8/layout/hierarchy1"/>
    <dgm:cxn modelId="{E7C1CFD0-B77F-42D9-99BE-1140C4CBB4F1}" type="presParOf" srcId="{2E71235B-B849-48F8-A83D-D25034195A23}" destId="{7D77E029-F8C5-4194-B713-09C800A4DF52}" srcOrd="0" destOrd="0" presId="urn:microsoft.com/office/officeart/2005/8/layout/hierarchy1"/>
    <dgm:cxn modelId="{3B43C533-097F-4E50-8736-81C78D81BEA6}" type="presParOf" srcId="{2E71235B-B849-48F8-A83D-D25034195A23}" destId="{8B88F04E-DC6B-41BB-B3FC-87FD41AC570B}" srcOrd="1" destOrd="0" presId="urn:microsoft.com/office/officeart/2005/8/layout/hierarchy1"/>
    <dgm:cxn modelId="{66811E38-48D5-43A8-9822-46E1F66E4523}" type="presParOf" srcId="{8B88F04E-DC6B-41BB-B3FC-87FD41AC570B}" destId="{18B7132D-592D-4B29-A491-CB9C96F8DAA0}" srcOrd="0" destOrd="0" presId="urn:microsoft.com/office/officeart/2005/8/layout/hierarchy1"/>
    <dgm:cxn modelId="{98189142-0F02-44E2-8C4D-4D68A1FA8B40}" type="presParOf" srcId="{18B7132D-592D-4B29-A491-CB9C96F8DAA0}" destId="{E01E7EA3-99A5-40F3-A555-9835FB02C5AF}" srcOrd="0" destOrd="0" presId="urn:microsoft.com/office/officeart/2005/8/layout/hierarchy1"/>
    <dgm:cxn modelId="{63AC28D7-605E-4107-9621-4B5F53691AB8}" type="presParOf" srcId="{18B7132D-592D-4B29-A491-CB9C96F8DAA0}" destId="{CDFB513A-D12E-46B6-8DAE-1E9B82C56F07}" srcOrd="1" destOrd="0" presId="urn:microsoft.com/office/officeart/2005/8/layout/hierarchy1"/>
    <dgm:cxn modelId="{47C4ADF2-9CDC-4E0A-BEA0-645B4DED6733}" type="presParOf" srcId="{8B88F04E-DC6B-41BB-B3FC-87FD41AC570B}" destId="{B48DE6B4-8EB7-49C8-94C7-B62CBE1E47C7}" srcOrd="1" destOrd="0" presId="urn:microsoft.com/office/officeart/2005/8/layout/hierarchy1"/>
    <dgm:cxn modelId="{BEF97A63-5F73-42B4-8C1E-51621DDF062C}" type="presParOf" srcId="{C3717CEC-FE54-4F3C-AA9A-CE7FE49D663F}" destId="{38C60030-196C-468B-9821-9CB47AAC4AB5}" srcOrd="2" destOrd="0" presId="urn:microsoft.com/office/officeart/2005/8/layout/hierarchy1"/>
    <dgm:cxn modelId="{AE2F5785-86A0-44A4-ADDE-E067DE26256D}" type="presParOf" srcId="{C3717CEC-FE54-4F3C-AA9A-CE7FE49D663F}" destId="{C4B1A07F-C7E7-4F47-9D11-5D3B48C0F0F7}" srcOrd="3" destOrd="0" presId="urn:microsoft.com/office/officeart/2005/8/layout/hierarchy1"/>
    <dgm:cxn modelId="{03C12D8D-A0D3-4227-B0FE-37E6919EF71B}" type="presParOf" srcId="{C4B1A07F-C7E7-4F47-9D11-5D3B48C0F0F7}" destId="{446CDD5B-EA63-4017-9B03-B067FDA748EC}" srcOrd="0" destOrd="0" presId="urn:microsoft.com/office/officeart/2005/8/layout/hierarchy1"/>
    <dgm:cxn modelId="{588C4D59-0CC6-488E-AB7B-42115B5CFFE3}" type="presParOf" srcId="{446CDD5B-EA63-4017-9B03-B067FDA748EC}" destId="{716CDB93-AB5D-4CC6-9EE1-C78BBB927F82}" srcOrd="0" destOrd="0" presId="urn:microsoft.com/office/officeart/2005/8/layout/hierarchy1"/>
    <dgm:cxn modelId="{70C64F0A-46F5-4BB1-B349-8CCACEB1F750}" type="presParOf" srcId="{446CDD5B-EA63-4017-9B03-B067FDA748EC}" destId="{8548F383-1949-4E7C-A8BA-1068C97D04CE}" srcOrd="1" destOrd="0" presId="urn:microsoft.com/office/officeart/2005/8/layout/hierarchy1"/>
    <dgm:cxn modelId="{CE83DBED-647E-4DCC-AACD-CE6A2EB448DC}" type="presParOf" srcId="{C4B1A07F-C7E7-4F47-9D11-5D3B48C0F0F7}" destId="{112F6451-7974-4EBB-AEE5-5D9F348D2BFE}" srcOrd="1" destOrd="0" presId="urn:microsoft.com/office/officeart/2005/8/layout/hierarchy1"/>
    <dgm:cxn modelId="{33823D3A-558B-4224-93AB-375A3D029E09}" type="presParOf" srcId="{112F6451-7974-4EBB-AEE5-5D9F348D2BFE}" destId="{6947A5D6-35D8-41A5-81EE-2856E252D6FF}" srcOrd="0" destOrd="0" presId="urn:microsoft.com/office/officeart/2005/8/layout/hierarchy1"/>
    <dgm:cxn modelId="{28A337A2-41FA-4DAB-8BC0-9B7ABA6CB113}" type="presParOf" srcId="{112F6451-7974-4EBB-AEE5-5D9F348D2BFE}" destId="{0C9CEB6B-5F00-429D-8E4D-F200CFDAE0F4}" srcOrd="1" destOrd="0" presId="urn:microsoft.com/office/officeart/2005/8/layout/hierarchy1"/>
    <dgm:cxn modelId="{6B331334-532E-4B19-8CDF-988187584779}" type="presParOf" srcId="{0C9CEB6B-5F00-429D-8E4D-F200CFDAE0F4}" destId="{C4D6E56F-AB27-48C6-9103-184E9048D8CF}" srcOrd="0" destOrd="0" presId="urn:microsoft.com/office/officeart/2005/8/layout/hierarchy1"/>
    <dgm:cxn modelId="{C24F9F96-FDBF-4E1B-AEA9-86C719ECCF15}" type="presParOf" srcId="{C4D6E56F-AB27-48C6-9103-184E9048D8CF}" destId="{26FC98C8-5143-4F5B-9281-3BA2CD879C4E}" srcOrd="0" destOrd="0" presId="urn:microsoft.com/office/officeart/2005/8/layout/hierarchy1"/>
    <dgm:cxn modelId="{A5B418CE-9E4D-4716-B872-5DF87E123C55}" type="presParOf" srcId="{C4D6E56F-AB27-48C6-9103-184E9048D8CF}" destId="{2BA79AC4-1A70-413B-AD06-8CE65745E535}" srcOrd="1" destOrd="0" presId="urn:microsoft.com/office/officeart/2005/8/layout/hierarchy1"/>
    <dgm:cxn modelId="{E5F1156E-ED01-496A-9938-15A5AF0964E7}" type="presParOf" srcId="{0C9CEB6B-5F00-429D-8E4D-F200CFDAE0F4}" destId="{F6846D0D-B14A-4A6A-9A5B-87A20F7A9B12}" srcOrd="1" destOrd="0" presId="urn:microsoft.com/office/officeart/2005/8/layout/hierarchy1"/>
    <dgm:cxn modelId="{59E2C00F-A959-492E-8C4D-9012080D4709}" type="presParOf" srcId="{F6846D0D-B14A-4A6A-9A5B-87A20F7A9B12}" destId="{EC0F198F-CA07-4ADE-A1F4-2B31F3FF0568}" srcOrd="0" destOrd="0" presId="urn:microsoft.com/office/officeart/2005/8/layout/hierarchy1"/>
    <dgm:cxn modelId="{CF79587E-DFA0-45A8-A465-6F00E46866C7}" type="presParOf" srcId="{F6846D0D-B14A-4A6A-9A5B-87A20F7A9B12}" destId="{6893C349-E69C-42F4-A4EE-26C6460ED114}" srcOrd="1" destOrd="0" presId="urn:microsoft.com/office/officeart/2005/8/layout/hierarchy1"/>
    <dgm:cxn modelId="{C3BF1C01-C94A-4D0E-9980-AA2CBB1A8801}" type="presParOf" srcId="{6893C349-E69C-42F4-A4EE-26C6460ED114}" destId="{5DEEDB1F-3B78-491F-A6D3-E06AE82BF126}" srcOrd="0" destOrd="0" presId="urn:microsoft.com/office/officeart/2005/8/layout/hierarchy1"/>
    <dgm:cxn modelId="{24CA9F22-30CA-4556-8191-0778DC9762A7}" type="presParOf" srcId="{5DEEDB1F-3B78-491F-A6D3-E06AE82BF126}" destId="{541F9B60-A062-4FEF-AA97-ECB4746B0884}" srcOrd="0" destOrd="0" presId="urn:microsoft.com/office/officeart/2005/8/layout/hierarchy1"/>
    <dgm:cxn modelId="{B4FC04AB-C6E2-429D-A067-00E6D0364A7E}" type="presParOf" srcId="{5DEEDB1F-3B78-491F-A6D3-E06AE82BF126}" destId="{C2CD8A83-601F-43D3-A47D-10BD738C6AEF}" srcOrd="1" destOrd="0" presId="urn:microsoft.com/office/officeart/2005/8/layout/hierarchy1"/>
    <dgm:cxn modelId="{F3250437-3AC2-4092-A787-CCB7BC21BF7B}" type="presParOf" srcId="{6893C349-E69C-42F4-A4EE-26C6460ED114}" destId="{F62637FB-6012-4D4F-A589-D2BC09F583C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CE51C1-19FC-482A-94E8-C48FA9DE083F}" type="doc">
      <dgm:prSet loTypeId="urn:microsoft.com/office/officeart/2005/8/layout/hierarchy1" loCatId="hierarchy" qsTypeId="urn:microsoft.com/office/officeart/2005/8/quickstyle/3d2" qsCatId="3D" csTypeId="urn:microsoft.com/office/officeart/2005/8/colors/accent2_1" csCatId="accent2" phldr="1"/>
      <dgm:spPr/>
      <dgm:t>
        <a:bodyPr/>
        <a:lstStyle/>
        <a:p>
          <a:endParaRPr lang="en-US"/>
        </a:p>
      </dgm:t>
    </dgm:pt>
    <dgm:pt modelId="{63C91C21-1305-47E6-AA70-27AA54242B3C}">
      <dgm:prSet phldrT="[Text]" custT="1"/>
      <dgm:spPr/>
      <dgm:t>
        <a:bodyPr/>
        <a:lstStyle/>
        <a:p>
          <a:r>
            <a:rPr lang="en-US" sz="2000" b="1" dirty="0" smtClean="0"/>
            <a:t>Using Existing Structures</a:t>
          </a:r>
          <a:endParaRPr lang="en-US" sz="2000" b="1" dirty="0"/>
        </a:p>
      </dgm:t>
    </dgm:pt>
    <dgm:pt modelId="{22931E34-A3E0-4627-917C-2191CF0128EF}" type="parTrans" cxnId="{0001E83B-58A6-40CF-9D89-8E5A35903322}">
      <dgm:prSet/>
      <dgm:spPr/>
      <dgm:t>
        <a:bodyPr/>
        <a:lstStyle/>
        <a:p>
          <a:endParaRPr lang="en-US"/>
        </a:p>
      </dgm:t>
    </dgm:pt>
    <dgm:pt modelId="{AD2F4913-C68D-4E8C-A238-2A77E545854E}" type="sibTrans" cxnId="{0001E83B-58A6-40CF-9D89-8E5A35903322}">
      <dgm:prSet/>
      <dgm:spPr/>
      <dgm:t>
        <a:bodyPr/>
        <a:lstStyle/>
        <a:p>
          <a:endParaRPr lang="en-US"/>
        </a:p>
      </dgm:t>
    </dgm:pt>
    <dgm:pt modelId="{4B93D298-AEA0-4EF7-9841-70CA1A276740}">
      <dgm:prSet phldrT="[Text]" custT="1"/>
      <dgm:spPr/>
      <dgm:t>
        <a:bodyPr/>
        <a:lstStyle/>
        <a:p>
          <a:r>
            <a:rPr lang="en-US" sz="2000" dirty="0" smtClean="0"/>
            <a:t>Individual </a:t>
          </a:r>
        </a:p>
        <a:p>
          <a:r>
            <a:rPr lang="en-US" sz="2000" dirty="0" smtClean="0"/>
            <a:t>Conferences</a:t>
          </a:r>
          <a:endParaRPr lang="en-US" sz="2000" dirty="0"/>
        </a:p>
      </dgm:t>
    </dgm:pt>
    <dgm:pt modelId="{06AE0894-7CFC-484E-B057-B64B3DBECAC8}" type="parTrans" cxnId="{ADE1C1EA-9EED-42FA-830A-04439F2740F8}">
      <dgm:prSet/>
      <dgm:spPr/>
      <dgm:t>
        <a:bodyPr/>
        <a:lstStyle/>
        <a:p>
          <a:endParaRPr lang="en-US"/>
        </a:p>
      </dgm:t>
    </dgm:pt>
    <dgm:pt modelId="{5FA6FB85-87BC-41E4-8B02-17463AF47FC9}" type="sibTrans" cxnId="{ADE1C1EA-9EED-42FA-830A-04439F2740F8}">
      <dgm:prSet/>
      <dgm:spPr/>
      <dgm:t>
        <a:bodyPr/>
        <a:lstStyle/>
        <a:p>
          <a:endParaRPr lang="en-US"/>
        </a:p>
      </dgm:t>
    </dgm:pt>
    <dgm:pt modelId="{4D259EA4-B393-458F-BD74-21E531E7DEBE}">
      <dgm:prSet phldrT="[Text]" custT="1"/>
      <dgm:spPr/>
      <dgm:t>
        <a:bodyPr/>
        <a:lstStyle/>
        <a:p>
          <a:r>
            <a:rPr lang="en-US" sz="2000" dirty="0" smtClean="0"/>
            <a:t>Group </a:t>
          </a:r>
        </a:p>
        <a:p>
          <a:r>
            <a:rPr lang="en-US" sz="2000" dirty="0" smtClean="0"/>
            <a:t>Meetings</a:t>
          </a:r>
          <a:endParaRPr lang="en-US" sz="2000" dirty="0"/>
        </a:p>
      </dgm:t>
    </dgm:pt>
    <dgm:pt modelId="{AEA697A8-D334-4429-8201-4D7876FBA7EF}" type="parTrans" cxnId="{93062414-FF07-4E70-A69E-223DD43489CF}">
      <dgm:prSet/>
      <dgm:spPr/>
      <dgm:t>
        <a:bodyPr/>
        <a:lstStyle/>
        <a:p>
          <a:endParaRPr lang="en-US"/>
        </a:p>
      </dgm:t>
    </dgm:pt>
    <dgm:pt modelId="{F99B2B5A-6765-4F5D-929F-A581785DDB87}" type="sibTrans" cxnId="{93062414-FF07-4E70-A69E-223DD43489CF}">
      <dgm:prSet/>
      <dgm:spPr/>
      <dgm:t>
        <a:bodyPr/>
        <a:lstStyle/>
        <a:p>
          <a:endParaRPr lang="en-US"/>
        </a:p>
      </dgm:t>
    </dgm:pt>
    <dgm:pt modelId="{A5A77889-FEF8-4D97-9608-321F1A82B948}">
      <dgm:prSet phldrT="[Text]"/>
      <dgm:spPr/>
      <dgm:t>
        <a:bodyPr/>
        <a:lstStyle/>
        <a:p>
          <a:r>
            <a:rPr lang="en-US" dirty="0" smtClean="0"/>
            <a:t>LTEL Designee Team Members:</a:t>
          </a:r>
        </a:p>
        <a:p>
          <a:r>
            <a:rPr lang="en-US" dirty="0" smtClean="0"/>
            <a:t>Counselors, Department Chairs, Teachers, Coordinators, Administrators, Coaches</a:t>
          </a:r>
          <a:endParaRPr lang="en-US" dirty="0"/>
        </a:p>
      </dgm:t>
    </dgm:pt>
    <dgm:pt modelId="{EA3EAB70-AFA8-4947-A2A9-E679E131C244}" type="parTrans" cxnId="{4DDD55E2-A663-4BBF-9211-C3DAC6EF07BE}">
      <dgm:prSet/>
      <dgm:spPr/>
      <dgm:t>
        <a:bodyPr/>
        <a:lstStyle/>
        <a:p>
          <a:endParaRPr lang="en-US"/>
        </a:p>
      </dgm:t>
    </dgm:pt>
    <dgm:pt modelId="{AB3D91B3-4A43-4F6C-B88C-8B26033A8180}" type="sibTrans" cxnId="{4DDD55E2-A663-4BBF-9211-C3DAC6EF07BE}">
      <dgm:prSet/>
      <dgm:spPr/>
      <dgm:t>
        <a:bodyPr/>
        <a:lstStyle/>
        <a:p>
          <a:endParaRPr lang="en-US"/>
        </a:p>
      </dgm:t>
    </dgm:pt>
    <dgm:pt modelId="{E91CC28E-CA7C-4C91-BCBE-F73C0BA4FF40}">
      <dgm:prSet phldrT="[Text]"/>
      <dgm:spPr/>
      <dgm:t>
        <a:bodyPr/>
        <a:lstStyle/>
        <a:p>
          <a:r>
            <a:rPr lang="en-US" dirty="0" smtClean="0"/>
            <a:t>LTEL Designee Team Members:</a:t>
          </a:r>
        </a:p>
        <a:p>
          <a:r>
            <a:rPr lang="en-US" dirty="0" smtClean="0"/>
            <a:t>Counselors, Department Chairs, Teachers, Coordinators , Administrators, Coaches</a:t>
          </a:r>
          <a:endParaRPr lang="en-US" dirty="0"/>
        </a:p>
      </dgm:t>
    </dgm:pt>
    <dgm:pt modelId="{204DF2CD-3BCD-4FC6-83E9-E1FDE00BE595}" type="sibTrans" cxnId="{A56EEB8B-B727-4BF9-BBD3-ED6586E9DFBC}">
      <dgm:prSet/>
      <dgm:spPr/>
      <dgm:t>
        <a:bodyPr/>
        <a:lstStyle/>
        <a:p>
          <a:endParaRPr lang="en-US"/>
        </a:p>
      </dgm:t>
    </dgm:pt>
    <dgm:pt modelId="{574793A9-6FC9-41EE-BDC1-29491516FC72}" type="parTrans" cxnId="{A56EEB8B-B727-4BF9-BBD3-ED6586E9DFBC}">
      <dgm:prSet/>
      <dgm:spPr/>
      <dgm:t>
        <a:bodyPr/>
        <a:lstStyle/>
        <a:p>
          <a:endParaRPr lang="en-US"/>
        </a:p>
      </dgm:t>
    </dgm:pt>
    <dgm:pt modelId="{366FA389-78D5-4963-8D52-39044EA3208C}">
      <dgm:prSet phldrT="[Text]"/>
      <dgm:spPr/>
      <dgm:t>
        <a:bodyPr/>
        <a:lstStyle/>
        <a:p>
          <a:pPr algn="ctr"/>
          <a:r>
            <a:rPr lang="en-US" dirty="0" smtClean="0"/>
            <a:t>-During parent/teacher conferences</a:t>
          </a:r>
        </a:p>
        <a:p>
          <a:pPr algn="ctr"/>
          <a:r>
            <a:rPr lang="en-US" dirty="0" smtClean="0"/>
            <a:t>-Individual Graduation Plan meeting</a:t>
          </a:r>
        </a:p>
      </dgm:t>
    </dgm:pt>
    <dgm:pt modelId="{83DEF77B-9FEC-406A-8994-5E63FA82A799}" type="parTrans" cxnId="{14390598-6FBE-4674-BE09-033BC2545439}">
      <dgm:prSet/>
      <dgm:spPr/>
      <dgm:t>
        <a:bodyPr/>
        <a:lstStyle/>
        <a:p>
          <a:endParaRPr lang="en-US"/>
        </a:p>
      </dgm:t>
    </dgm:pt>
    <dgm:pt modelId="{6097C68D-17E3-47B5-9900-D1D7AD34CFE1}" type="sibTrans" cxnId="{14390598-6FBE-4674-BE09-033BC2545439}">
      <dgm:prSet/>
      <dgm:spPr/>
      <dgm:t>
        <a:bodyPr/>
        <a:lstStyle/>
        <a:p>
          <a:endParaRPr lang="en-US"/>
        </a:p>
      </dgm:t>
    </dgm:pt>
    <dgm:pt modelId="{7796865A-BD73-463F-A7D9-C86497705CBC}">
      <dgm:prSet phldrT="[Text]"/>
      <dgm:spPr/>
      <dgm:t>
        <a:bodyPr/>
        <a:lstStyle/>
        <a:p>
          <a:r>
            <a:rPr lang="en-US" dirty="0" smtClean="0"/>
            <a:t>-Classroom presentation </a:t>
          </a:r>
        </a:p>
        <a:p>
          <a:r>
            <a:rPr lang="en-US" dirty="0" smtClean="0"/>
            <a:t>-Existing small group parent meetings (i.e. before or after student performances, before or after ELAC, etc.)</a:t>
          </a:r>
          <a:endParaRPr lang="en-US" dirty="0"/>
        </a:p>
      </dgm:t>
    </dgm:pt>
    <dgm:pt modelId="{5E86E922-43D4-422D-9CFD-34C476416DF9}" type="parTrans" cxnId="{9F31C73D-DFDD-4FB4-866B-F310CECBD67F}">
      <dgm:prSet/>
      <dgm:spPr/>
      <dgm:t>
        <a:bodyPr/>
        <a:lstStyle/>
        <a:p>
          <a:endParaRPr lang="en-US"/>
        </a:p>
      </dgm:t>
    </dgm:pt>
    <dgm:pt modelId="{68B6688F-3BFF-4CBF-B919-AA75E8BCDA92}" type="sibTrans" cxnId="{9F31C73D-DFDD-4FB4-866B-F310CECBD67F}">
      <dgm:prSet/>
      <dgm:spPr/>
      <dgm:t>
        <a:bodyPr/>
        <a:lstStyle/>
        <a:p>
          <a:endParaRPr lang="en-US"/>
        </a:p>
      </dgm:t>
    </dgm:pt>
    <dgm:pt modelId="{FF905CA4-1841-48EF-A578-C9BE7B3FEBCE}" type="pres">
      <dgm:prSet presAssocID="{0FCE51C1-19FC-482A-94E8-C48FA9DE083F}" presName="hierChild1" presStyleCnt="0">
        <dgm:presLayoutVars>
          <dgm:chPref val="1"/>
          <dgm:dir/>
          <dgm:animOne val="branch"/>
          <dgm:animLvl val="lvl"/>
          <dgm:resizeHandles/>
        </dgm:presLayoutVars>
      </dgm:prSet>
      <dgm:spPr/>
      <dgm:t>
        <a:bodyPr/>
        <a:lstStyle/>
        <a:p>
          <a:endParaRPr lang="en-US"/>
        </a:p>
      </dgm:t>
    </dgm:pt>
    <dgm:pt modelId="{94ACF4E2-DF8B-477F-B229-13A9D21DC5C5}" type="pres">
      <dgm:prSet presAssocID="{63C91C21-1305-47E6-AA70-27AA54242B3C}" presName="hierRoot1" presStyleCnt="0"/>
      <dgm:spPr/>
      <dgm:t>
        <a:bodyPr/>
        <a:lstStyle/>
        <a:p>
          <a:endParaRPr lang="en-US"/>
        </a:p>
      </dgm:t>
    </dgm:pt>
    <dgm:pt modelId="{48A9FFF8-FE4D-4425-ABB7-A3E9E8CC6D8B}" type="pres">
      <dgm:prSet presAssocID="{63C91C21-1305-47E6-AA70-27AA54242B3C}" presName="composite" presStyleCnt="0"/>
      <dgm:spPr/>
      <dgm:t>
        <a:bodyPr/>
        <a:lstStyle/>
        <a:p>
          <a:endParaRPr lang="en-US"/>
        </a:p>
      </dgm:t>
    </dgm:pt>
    <dgm:pt modelId="{256DC52B-A2E1-4CCB-82BC-C7FA529649A1}" type="pres">
      <dgm:prSet presAssocID="{63C91C21-1305-47E6-AA70-27AA54242B3C}" presName="background" presStyleLbl="node0" presStyleIdx="0" presStyleCnt="1"/>
      <dgm:spPr/>
      <dgm:t>
        <a:bodyPr/>
        <a:lstStyle/>
        <a:p>
          <a:endParaRPr lang="en-US"/>
        </a:p>
      </dgm:t>
    </dgm:pt>
    <dgm:pt modelId="{D1692EC5-81F4-4D21-AC3B-01690022F59D}" type="pres">
      <dgm:prSet presAssocID="{63C91C21-1305-47E6-AA70-27AA54242B3C}" presName="text" presStyleLbl="fgAcc0" presStyleIdx="0" presStyleCnt="1" custScaleX="160603">
        <dgm:presLayoutVars>
          <dgm:chPref val="3"/>
        </dgm:presLayoutVars>
      </dgm:prSet>
      <dgm:spPr/>
      <dgm:t>
        <a:bodyPr/>
        <a:lstStyle/>
        <a:p>
          <a:endParaRPr lang="en-US"/>
        </a:p>
      </dgm:t>
    </dgm:pt>
    <dgm:pt modelId="{C3717CEC-FE54-4F3C-AA9A-CE7FE49D663F}" type="pres">
      <dgm:prSet presAssocID="{63C91C21-1305-47E6-AA70-27AA54242B3C}" presName="hierChild2" presStyleCnt="0"/>
      <dgm:spPr/>
      <dgm:t>
        <a:bodyPr/>
        <a:lstStyle/>
        <a:p>
          <a:endParaRPr lang="en-US"/>
        </a:p>
      </dgm:t>
    </dgm:pt>
    <dgm:pt modelId="{DFB6A53A-A82E-4B0B-8B9E-C55BEFA30A71}" type="pres">
      <dgm:prSet presAssocID="{06AE0894-7CFC-484E-B057-B64B3DBECAC8}" presName="Name10" presStyleLbl="parChTrans1D2" presStyleIdx="0" presStyleCnt="2" custSzX="1679268"/>
      <dgm:spPr/>
      <dgm:t>
        <a:bodyPr/>
        <a:lstStyle/>
        <a:p>
          <a:endParaRPr lang="en-US"/>
        </a:p>
      </dgm:t>
    </dgm:pt>
    <dgm:pt modelId="{8FFAE5BD-D9C3-4D4E-B9AD-D9D9C49B6705}" type="pres">
      <dgm:prSet presAssocID="{4B93D298-AEA0-4EF7-9841-70CA1A276740}" presName="hierRoot2" presStyleCnt="0"/>
      <dgm:spPr/>
      <dgm:t>
        <a:bodyPr/>
        <a:lstStyle/>
        <a:p>
          <a:endParaRPr lang="en-US"/>
        </a:p>
      </dgm:t>
    </dgm:pt>
    <dgm:pt modelId="{51D47A3D-1007-4042-A5BF-E9B8346EE0E6}" type="pres">
      <dgm:prSet presAssocID="{4B93D298-AEA0-4EF7-9841-70CA1A276740}" presName="composite2" presStyleCnt="0"/>
      <dgm:spPr/>
      <dgm:t>
        <a:bodyPr/>
        <a:lstStyle/>
        <a:p>
          <a:endParaRPr lang="en-US"/>
        </a:p>
      </dgm:t>
    </dgm:pt>
    <dgm:pt modelId="{AA437FFA-4AF4-461A-B380-2B944DB1CBF0}" type="pres">
      <dgm:prSet presAssocID="{4B93D298-AEA0-4EF7-9841-70CA1A276740}" presName="background2" presStyleLbl="node2" presStyleIdx="0" presStyleCnt="2"/>
      <dgm:spPr/>
      <dgm:t>
        <a:bodyPr/>
        <a:lstStyle/>
        <a:p>
          <a:endParaRPr lang="en-US"/>
        </a:p>
      </dgm:t>
    </dgm:pt>
    <dgm:pt modelId="{D9359893-E027-4A08-9D45-D3D42CD9F498}" type="pres">
      <dgm:prSet presAssocID="{4B93D298-AEA0-4EF7-9841-70CA1A276740}" presName="text2" presStyleLbl="fgAcc2" presStyleIdx="0" presStyleCnt="2" custScaleX="160603">
        <dgm:presLayoutVars>
          <dgm:chPref val="3"/>
        </dgm:presLayoutVars>
      </dgm:prSet>
      <dgm:spPr/>
      <dgm:t>
        <a:bodyPr/>
        <a:lstStyle/>
        <a:p>
          <a:endParaRPr lang="en-US"/>
        </a:p>
      </dgm:t>
    </dgm:pt>
    <dgm:pt modelId="{146ECD7E-D55F-4AD1-9038-869FA7C2A4C1}" type="pres">
      <dgm:prSet presAssocID="{4B93D298-AEA0-4EF7-9841-70CA1A276740}" presName="hierChild3" presStyleCnt="0"/>
      <dgm:spPr/>
      <dgm:t>
        <a:bodyPr/>
        <a:lstStyle/>
        <a:p>
          <a:endParaRPr lang="en-US"/>
        </a:p>
      </dgm:t>
    </dgm:pt>
    <dgm:pt modelId="{B9207F30-9EF2-4853-8252-D9B0B42833F5}" type="pres">
      <dgm:prSet presAssocID="{574793A9-6FC9-41EE-BDC1-29491516FC72}" presName="Name17" presStyleLbl="parChTrans1D3" presStyleIdx="0" presStyleCnt="2" custSzX="146855"/>
      <dgm:spPr/>
      <dgm:t>
        <a:bodyPr/>
        <a:lstStyle/>
        <a:p>
          <a:endParaRPr lang="en-US"/>
        </a:p>
      </dgm:t>
    </dgm:pt>
    <dgm:pt modelId="{A6C3F098-DF43-4098-8E98-6BADBAF6C429}" type="pres">
      <dgm:prSet presAssocID="{E91CC28E-CA7C-4C91-BCBE-F73C0BA4FF40}" presName="hierRoot3" presStyleCnt="0"/>
      <dgm:spPr/>
      <dgm:t>
        <a:bodyPr/>
        <a:lstStyle/>
        <a:p>
          <a:endParaRPr lang="en-US"/>
        </a:p>
      </dgm:t>
    </dgm:pt>
    <dgm:pt modelId="{13D6A90B-58D9-4C35-A8F8-1124B4EC78CD}" type="pres">
      <dgm:prSet presAssocID="{E91CC28E-CA7C-4C91-BCBE-F73C0BA4FF40}" presName="composite3" presStyleCnt="0"/>
      <dgm:spPr/>
      <dgm:t>
        <a:bodyPr/>
        <a:lstStyle/>
        <a:p>
          <a:endParaRPr lang="en-US"/>
        </a:p>
      </dgm:t>
    </dgm:pt>
    <dgm:pt modelId="{1AE21C5A-F5A3-411B-A60C-EF35FE3C77E3}" type="pres">
      <dgm:prSet presAssocID="{E91CC28E-CA7C-4C91-BCBE-F73C0BA4FF40}" presName="background3" presStyleLbl="node3" presStyleIdx="0" presStyleCnt="2"/>
      <dgm:spPr/>
      <dgm:t>
        <a:bodyPr/>
        <a:lstStyle/>
        <a:p>
          <a:endParaRPr lang="en-US"/>
        </a:p>
      </dgm:t>
    </dgm:pt>
    <dgm:pt modelId="{8C93E6D0-EBFC-409B-A58F-9A5E00A4AEC6}" type="pres">
      <dgm:prSet presAssocID="{E91CC28E-CA7C-4C91-BCBE-F73C0BA4FF40}" presName="text3" presStyleLbl="fgAcc3" presStyleIdx="0" presStyleCnt="2" custScaleX="160603">
        <dgm:presLayoutVars>
          <dgm:chPref val="3"/>
        </dgm:presLayoutVars>
      </dgm:prSet>
      <dgm:spPr/>
      <dgm:t>
        <a:bodyPr/>
        <a:lstStyle/>
        <a:p>
          <a:endParaRPr lang="en-US"/>
        </a:p>
      </dgm:t>
    </dgm:pt>
    <dgm:pt modelId="{2E71235B-B849-48F8-A83D-D25034195A23}" type="pres">
      <dgm:prSet presAssocID="{E91CC28E-CA7C-4C91-BCBE-F73C0BA4FF40}" presName="hierChild4" presStyleCnt="0"/>
      <dgm:spPr/>
      <dgm:t>
        <a:bodyPr/>
        <a:lstStyle/>
        <a:p>
          <a:endParaRPr lang="en-US"/>
        </a:p>
      </dgm:t>
    </dgm:pt>
    <dgm:pt modelId="{7D77E029-F8C5-4194-B713-09C800A4DF52}" type="pres">
      <dgm:prSet presAssocID="{83DEF77B-9FEC-406A-8994-5E63FA82A799}" presName="Name23" presStyleLbl="parChTrans1D4" presStyleIdx="0" presStyleCnt="2" custSzX="146855"/>
      <dgm:spPr/>
      <dgm:t>
        <a:bodyPr/>
        <a:lstStyle/>
        <a:p>
          <a:endParaRPr lang="en-US"/>
        </a:p>
      </dgm:t>
    </dgm:pt>
    <dgm:pt modelId="{8B88F04E-DC6B-41BB-B3FC-87FD41AC570B}" type="pres">
      <dgm:prSet presAssocID="{366FA389-78D5-4963-8D52-39044EA3208C}" presName="hierRoot4" presStyleCnt="0"/>
      <dgm:spPr/>
      <dgm:t>
        <a:bodyPr/>
        <a:lstStyle/>
        <a:p>
          <a:endParaRPr lang="en-US"/>
        </a:p>
      </dgm:t>
    </dgm:pt>
    <dgm:pt modelId="{18B7132D-592D-4B29-A491-CB9C96F8DAA0}" type="pres">
      <dgm:prSet presAssocID="{366FA389-78D5-4963-8D52-39044EA3208C}" presName="composite4" presStyleCnt="0"/>
      <dgm:spPr/>
      <dgm:t>
        <a:bodyPr/>
        <a:lstStyle/>
        <a:p>
          <a:endParaRPr lang="en-US"/>
        </a:p>
      </dgm:t>
    </dgm:pt>
    <dgm:pt modelId="{E01E7EA3-99A5-40F3-A555-9835FB02C5AF}" type="pres">
      <dgm:prSet presAssocID="{366FA389-78D5-4963-8D52-39044EA3208C}" presName="background4" presStyleLbl="node4" presStyleIdx="0" presStyleCnt="2"/>
      <dgm:spPr/>
      <dgm:t>
        <a:bodyPr/>
        <a:lstStyle/>
        <a:p>
          <a:endParaRPr lang="en-US"/>
        </a:p>
      </dgm:t>
    </dgm:pt>
    <dgm:pt modelId="{CDFB513A-D12E-46B6-8DAE-1E9B82C56F07}" type="pres">
      <dgm:prSet presAssocID="{366FA389-78D5-4963-8D52-39044EA3208C}" presName="text4" presStyleLbl="fgAcc4" presStyleIdx="0" presStyleCnt="2" custScaleX="160603">
        <dgm:presLayoutVars>
          <dgm:chPref val="3"/>
        </dgm:presLayoutVars>
      </dgm:prSet>
      <dgm:spPr/>
      <dgm:t>
        <a:bodyPr/>
        <a:lstStyle/>
        <a:p>
          <a:endParaRPr lang="en-US"/>
        </a:p>
      </dgm:t>
    </dgm:pt>
    <dgm:pt modelId="{B48DE6B4-8EB7-49C8-94C7-B62CBE1E47C7}" type="pres">
      <dgm:prSet presAssocID="{366FA389-78D5-4963-8D52-39044EA3208C}" presName="hierChild5" presStyleCnt="0"/>
      <dgm:spPr/>
      <dgm:t>
        <a:bodyPr/>
        <a:lstStyle/>
        <a:p>
          <a:endParaRPr lang="en-US"/>
        </a:p>
      </dgm:t>
    </dgm:pt>
    <dgm:pt modelId="{38C60030-196C-468B-9821-9CB47AAC4AB5}" type="pres">
      <dgm:prSet presAssocID="{AEA697A8-D334-4429-8201-4D7876FBA7EF}" presName="Name10" presStyleLbl="parChTrans1D2" presStyleIdx="1" presStyleCnt="2" custSzX="1679268"/>
      <dgm:spPr/>
      <dgm:t>
        <a:bodyPr/>
        <a:lstStyle/>
        <a:p>
          <a:endParaRPr lang="en-US"/>
        </a:p>
      </dgm:t>
    </dgm:pt>
    <dgm:pt modelId="{C4B1A07F-C7E7-4F47-9D11-5D3B48C0F0F7}" type="pres">
      <dgm:prSet presAssocID="{4D259EA4-B393-458F-BD74-21E531E7DEBE}" presName="hierRoot2" presStyleCnt="0"/>
      <dgm:spPr/>
      <dgm:t>
        <a:bodyPr/>
        <a:lstStyle/>
        <a:p>
          <a:endParaRPr lang="en-US"/>
        </a:p>
      </dgm:t>
    </dgm:pt>
    <dgm:pt modelId="{446CDD5B-EA63-4017-9B03-B067FDA748EC}" type="pres">
      <dgm:prSet presAssocID="{4D259EA4-B393-458F-BD74-21E531E7DEBE}" presName="composite2" presStyleCnt="0"/>
      <dgm:spPr/>
      <dgm:t>
        <a:bodyPr/>
        <a:lstStyle/>
        <a:p>
          <a:endParaRPr lang="en-US"/>
        </a:p>
      </dgm:t>
    </dgm:pt>
    <dgm:pt modelId="{716CDB93-AB5D-4CC6-9EE1-C78BBB927F82}" type="pres">
      <dgm:prSet presAssocID="{4D259EA4-B393-458F-BD74-21E531E7DEBE}" presName="background2" presStyleLbl="node2" presStyleIdx="1" presStyleCnt="2"/>
      <dgm:spPr/>
      <dgm:t>
        <a:bodyPr/>
        <a:lstStyle/>
        <a:p>
          <a:endParaRPr lang="en-US"/>
        </a:p>
      </dgm:t>
    </dgm:pt>
    <dgm:pt modelId="{8548F383-1949-4E7C-A8BA-1068C97D04CE}" type="pres">
      <dgm:prSet presAssocID="{4D259EA4-B393-458F-BD74-21E531E7DEBE}" presName="text2" presStyleLbl="fgAcc2" presStyleIdx="1" presStyleCnt="2" custScaleX="160603">
        <dgm:presLayoutVars>
          <dgm:chPref val="3"/>
        </dgm:presLayoutVars>
      </dgm:prSet>
      <dgm:spPr/>
      <dgm:t>
        <a:bodyPr/>
        <a:lstStyle/>
        <a:p>
          <a:endParaRPr lang="en-US"/>
        </a:p>
      </dgm:t>
    </dgm:pt>
    <dgm:pt modelId="{112F6451-7974-4EBB-AEE5-5D9F348D2BFE}" type="pres">
      <dgm:prSet presAssocID="{4D259EA4-B393-458F-BD74-21E531E7DEBE}" presName="hierChild3" presStyleCnt="0"/>
      <dgm:spPr/>
      <dgm:t>
        <a:bodyPr/>
        <a:lstStyle/>
        <a:p>
          <a:endParaRPr lang="en-US"/>
        </a:p>
      </dgm:t>
    </dgm:pt>
    <dgm:pt modelId="{6947A5D6-35D8-41A5-81EE-2856E252D6FF}" type="pres">
      <dgm:prSet presAssocID="{EA3EAB70-AFA8-4947-A2A9-E679E131C244}" presName="Name17" presStyleLbl="parChTrans1D3" presStyleIdx="1" presStyleCnt="2" custSzX="146855"/>
      <dgm:spPr/>
      <dgm:t>
        <a:bodyPr/>
        <a:lstStyle/>
        <a:p>
          <a:endParaRPr lang="en-US"/>
        </a:p>
      </dgm:t>
    </dgm:pt>
    <dgm:pt modelId="{0C9CEB6B-5F00-429D-8E4D-F200CFDAE0F4}" type="pres">
      <dgm:prSet presAssocID="{A5A77889-FEF8-4D97-9608-321F1A82B948}" presName="hierRoot3" presStyleCnt="0"/>
      <dgm:spPr/>
      <dgm:t>
        <a:bodyPr/>
        <a:lstStyle/>
        <a:p>
          <a:endParaRPr lang="en-US"/>
        </a:p>
      </dgm:t>
    </dgm:pt>
    <dgm:pt modelId="{C4D6E56F-AB27-48C6-9103-184E9048D8CF}" type="pres">
      <dgm:prSet presAssocID="{A5A77889-FEF8-4D97-9608-321F1A82B948}" presName="composite3" presStyleCnt="0"/>
      <dgm:spPr/>
      <dgm:t>
        <a:bodyPr/>
        <a:lstStyle/>
        <a:p>
          <a:endParaRPr lang="en-US"/>
        </a:p>
      </dgm:t>
    </dgm:pt>
    <dgm:pt modelId="{26FC98C8-5143-4F5B-9281-3BA2CD879C4E}" type="pres">
      <dgm:prSet presAssocID="{A5A77889-FEF8-4D97-9608-321F1A82B948}" presName="background3" presStyleLbl="node3" presStyleIdx="1" presStyleCnt="2"/>
      <dgm:spPr/>
      <dgm:t>
        <a:bodyPr/>
        <a:lstStyle/>
        <a:p>
          <a:endParaRPr lang="en-US"/>
        </a:p>
      </dgm:t>
    </dgm:pt>
    <dgm:pt modelId="{2BA79AC4-1A70-413B-AD06-8CE65745E535}" type="pres">
      <dgm:prSet presAssocID="{A5A77889-FEF8-4D97-9608-321F1A82B948}" presName="text3" presStyleLbl="fgAcc3" presStyleIdx="1" presStyleCnt="2" custScaleX="160603">
        <dgm:presLayoutVars>
          <dgm:chPref val="3"/>
        </dgm:presLayoutVars>
      </dgm:prSet>
      <dgm:spPr/>
      <dgm:t>
        <a:bodyPr/>
        <a:lstStyle/>
        <a:p>
          <a:endParaRPr lang="en-US"/>
        </a:p>
      </dgm:t>
    </dgm:pt>
    <dgm:pt modelId="{F6846D0D-B14A-4A6A-9A5B-87A20F7A9B12}" type="pres">
      <dgm:prSet presAssocID="{A5A77889-FEF8-4D97-9608-321F1A82B948}" presName="hierChild4" presStyleCnt="0"/>
      <dgm:spPr/>
      <dgm:t>
        <a:bodyPr/>
        <a:lstStyle/>
        <a:p>
          <a:endParaRPr lang="en-US"/>
        </a:p>
      </dgm:t>
    </dgm:pt>
    <dgm:pt modelId="{EC0F198F-CA07-4ADE-A1F4-2B31F3FF0568}" type="pres">
      <dgm:prSet presAssocID="{5E86E922-43D4-422D-9CFD-34C476416DF9}" presName="Name23" presStyleLbl="parChTrans1D4" presStyleIdx="1" presStyleCnt="2" custSzX="146855"/>
      <dgm:spPr/>
      <dgm:t>
        <a:bodyPr/>
        <a:lstStyle/>
        <a:p>
          <a:endParaRPr lang="en-US"/>
        </a:p>
      </dgm:t>
    </dgm:pt>
    <dgm:pt modelId="{6893C349-E69C-42F4-A4EE-26C6460ED114}" type="pres">
      <dgm:prSet presAssocID="{7796865A-BD73-463F-A7D9-C86497705CBC}" presName="hierRoot4" presStyleCnt="0"/>
      <dgm:spPr/>
      <dgm:t>
        <a:bodyPr/>
        <a:lstStyle/>
        <a:p>
          <a:endParaRPr lang="en-US"/>
        </a:p>
      </dgm:t>
    </dgm:pt>
    <dgm:pt modelId="{5DEEDB1F-3B78-491F-A6D3-E06AE82BF126}" type="pres">
      <dgm:prSet presAssocID="{7796865A-BD73-463F-A7D9-C86497705CBC}" presName="composite4" presStyleCnt="0"/>
      <dgm:spPr/>
      <dgm:t>
        <a:bodyPr/>
        <a:lstStyle/>
        <a:p>
          <a:endParaRPr lang="en-US"/>
        </a:p>
      </dgm:t>
    </dgm:pt>
    <dgm:pt modelId="{541F9B60-A062-4FEF-AA97-ECB4746B0884}" type="pres">
      <dgm:prSet presAssocID="{7796865A-BD73-463F-A7D9-C86497705CBC}" presName="background4" presStyleLbl="node4" presStyleIdx="1" presStyleCnt="2"/>
      <dgm:spPr/>
      <dgm:t>
        <a:bodyPr/>
        <a:lstStyle/>
        <a:p>
          <a:endParaRPr lang="en-US"/>
        </a:p>
      </dgm:t>
    </dgm:pt>
    <dgm:pt modelId="{C2CD8A83-601F-43D3-A47D-10BD738C6AEF}" type="pres">
      <dgm:prSet presAssocID="{7796865A-BD73-463F-A7D9-C86497705CBC}" presName="text4" presStyleLbl="fgAcc4" presStyleIdx="1" presStyleCnt="2" custScaleX="160603">
        <dgm:presLayoutVars>
          <dgm:chPref val="3"/>
        </dgm:presLayoutVars>
      </dgm:prSet>
      <dgm:spPr/>
      <dgm:t>
        <a:bodyPr/>
        <a:lstStyle/>
        <a:p>
          <a:endParaRPr lang="en-US"/>
        </a:p>
      </dgm:t>
    </dgm:pt>
    <dgm:pt modelId="{F62637FB-6012-4D4F-A589-D2BC09F583C9}" type="pres">
      <dgm:prSet presAssocID="{7796865A-BD73-463F-A7D9-C86497705CBC}" presName="hierChild5" presStyleCnt="0"/>
      <dgm:spPr/>
      <dgm:t>
        <a:bodyPr/>
        <a:lstStyle/>
        <a:p>
          <a:endParaRPr lang="en-US"/>
        </a:p>
      </dgm:t>
    </dgm:pt>
  </dgm:ptLst>
  <dgm:cxnLst>
    <dgm:cxn modelId="{ADE1C1EA-9EED-42FA-830A-04439F2740F8}" srcId="{63C91C21-1305-47E6-AA70-27AA54242B3C}" destId="{4B93D298-AEA0-4EF7-9841-70CA1A276740}" srcOrd="0" destOrd="0" parTransId="{06AE0894-7CFC-484E-B057-B64B3DBECAC8}" sibTransId="{5FA6FB85-87BC-41E4-8B02-17463AF47FC9}"/>
    <dgm:cxn modelId="{BF9462F1-1C9B-48EC-83A8-BBC0B19AEE07}" type="presOf" srcId="{366FA389-78D5-4963-8D52-39044EA3208C}" destId="{CDFB513A-D12E-46B6-8DAE-1E9B82C56F07}" srcOrd="0" destOrd="0" presId="urn:microsoft.com/office/officeart/2005/8/layout/hierarchy1"/>
    <dgm:cxn modelId="{8D70793C-082E-4DEF-8990-66E9A283F63D}" type="presOf" srcId="{63C91C21-1305-47E6-AA70-27AA54242B3C}" destId="{D1692EC5-81F4-4D21-AC3B-01690022F59D}" srcOrd="0" destOrd="0" presId="urn:microsoft.com/office/officeart/2005/8/layout/hierarchy1"/>
    <dgm:cxn modelId="{4644837A-FB6B-4101-82C2-A58C3FAC08A6}" type="presOf" srcId="{A5A77889-FEF8-4D97-9608-321F1A82B948}" destId="{2BA79AC4-1A70-413B-AD06-8CE65745E535}" srcOrd="0" destOrd="0" presId="urn:microsoft.com/office/officeart/2005/8/layout/hierarchy1"/>
    <dgm:cxn modelId="{939006A6-B460-4CEE-BADF-FA249AF0A732}" type="presOf" srcId="{0FCE51C1-19FC-482A-94E8-C48FA9DE083F}" destId="{FF905CA4-1841-48EF-A578-C9BE7B3FEBCE}" srcOrd="0" destOrd="0" presId="urn:microsoft.com/office/officeart/2005/8/layout/hierarchy1"/>
    <dgm:cxn modelId="{5241F317-763B-4F79-8174-9199055BE8F7}" type="presOf" srcId="{06AE0894-7CFC-484E-B057-B64B3DBECAC8}" destId="{DFB6A53A-A82E-4B0B-8B9E-C55BEFA30A71}" srcOrd="0" destOrd="0" presId="urn:microsoft.com/office/officeart/2005/8/layout/hierarchy1"/>
    <dgm:cxn modelId="{22505FB5-AF5A-4C61-A755-0EE9BA90B641}" type="presOf" srcId="{83DEF77B-9FEC-406A-8994-5E63FA82A799}" destId="{7D77E029-F8C5-4194-B713-09C800A4DF52}" srcOrd="0" destOrd="0" presId="urn:microsoft.com/office/officeart/2005/8/layout/hierarchy1"/>
    <dgm:cxn modelId="{E0151D3C-4B74-45D6-BCEF-6080F3D6118D}" type="presOf" srcId="{E91CC28E-CA7C-4C91-BCBE-F73C0BA4FF40}" destId="{8C93E6D0-EBFC-409B-A58F-9A5E00A4AEC6}" srcOrd="0" destOrd="0" presId="urn:microsoft.com/office/officeart/2005/8/layout/hierarchy1"/>
    <dgm:cxn modelId="{9F31C73D-DFDD-4FB4-866B-F310CECBD67F}" srcId="{A5A77889-FEF8-4D97-9608-321F1A82B948}" destId="{7796865A-BD73-463F-A7D9-C86497705CBC}" srcOrd="0" destOrd="0" parTransId="{5E86E922-43D4-422D-9CFD-34C476416DF9}" sibTransId="{68B6688F-3BFF-4CBF-B919-AA75E8BCDA92}"/>
    <dgm:cxn modelId="{0001E83B-58A6-40CF-9D89-8E5A35903322}" srcId="{0FCE51C1-19FC-482A-94E8-C48FA9DE083F}" destId="{63C91C21-1305-47E6-AA70-27AA54242B3C}" srcOrd="0" destOrd="0" parTransId="{22931E34-A3E0-4627-917C-2191CF0128EF}" sibTransId="{AD2F4913-C68D-4E8C-A238-2A77E545854E}"/>
    <dgm:cxn modelId="{93062414-FF07-4E70-A69E-223DD43489CF}" srcId="{63C91C21-1305-47E6-AA70-27AA54242B3C}" destId="{4D259EA4-B393-458F-BD74-21E531E7DEBE}" srcOrd="1" destOrd="0" parTransId="{AEA697A8-D334-4429-8201-4D7876FBA7EF}" sibTransId="{F99B2B5A-6765-4F5D-929F-A581785DDB87}"/>
    <dgm:cxn modelId="{E73F6BF0-7AE5-4DE1-B629-C584EEFA1233}" type="presOf" srcId="{EA3EAB70-AFA8-4947-A2A9-E679E131C244}" destId="{6947A5D6-35D8-41A5-81EE-2856E252D6FF}" srcOrd="0" destOrd="0" presId="urn:microsoft.com/office/officeart/2005/8/layout/hierarchy1"/>
    <dgm:cxn modelId="{9259FE39-4912-4B4D-9834-53B06F01B57D}" type="presOf" srcId="{7796865A-BD73-463F-A7D9-C86497705CBC}" destId="{C2CD8A83-601F-43D3-A47D-10BD738C6AEF}" srcOrd="0" destOrd="0" presId="urn:microsoft.com/office/officeart/2005/8/layout/hierarchy1"/>
    <dgm:cxn modelId="{BEF49B5E-2ED9-4EF3-B114-B3BE389E63B8}" type="presOf" srcId="{5E86E922-43D4-422D-9CFD-34C476416DF9}" destId="{EC0F198F-CA07-4ADE-A1F4-2B31F3FF0568}" srcOrd="0" destOrd="0" presId="urn:microsoft.com/office/officeart/2005/8/layout/hierarchy1"/>
    <dgm:cxn modelId="{A56EEB8B-B727-4BF9-BBD3-ED6586E9DFBC}" srcId="{4B93D298-AEA0-4EF7-9841-70CA1A276740}" destId="{E91CC28E-CA7C-4C91-BCBE-F73C0BA4FF40}" srcOrd="0" destOrd="0" parTransId="{574793A9-6FC9-41EE-BDC1-29491516FC72}" sibTransId="{204DF2CD-3BCD-4FC6-83E9-E1FDE00BE595}"/>
    <dgm:cxn modelId="{C92660C9-6456-4A22-B333-8D3347C410BA}" type="presOf" srcId="{4B93D298-AEA0-4EF7-9841-70CA1A276740}" destId="{D9359893-E027-4A08-9D45-D3D42CD9F498}" srcOrd="0" destOrd="0" presId="urn:microsoft.com/office/officeart/2005/8/layout/hierarchy1"/>
    <dgm:cxn modelId="{662F45BF-703E-42CC-B6A7-08E81F5D8BB2}" type="presOf" srcId="{AEA697A8-D334-4429-8201-4D7876FBA7EF}" destId="{38C60030-196C-468B-9821-9CB47AAC4AB5}" srcOrd="0" destOrd="0" presId="urn:microsoft.com/office/officeart/2005/8/layout/hierarchy1"/>
    <dgm:cxn modelId="{4DDD55E2-A663-4BBF-9211-C3DAC6EF07BE}" srcId="{4D259EA4-B393-458F-BD74-21E531E7DEBE}" destId="{A5A77889-FEF8-4D97-9608-321F1A82B948}" srcOrd="0" destOrd="0" parTransId="{EA3EAB70-AFA8-4947-A2A9-E679E131C244}" sibTransId="{AB3D91B3-4A43-4F6C-B88C-8B26033A8180}"/>
    <dgm:cxn modelId="{14390598-6FBE-4674-BE09-033BC2545439}" srcId="{E91CC28E-CA7C-4C91-BCBE-F73C0BA4FF40}" destId="{366FA389-78D5-4963-8D52-39044EA3208C}" srcOrd="0" destOrd="0" parTransId="{83DEF77B-9FEC-406A-8994-5E63FA82A799}" sibTransId="{6097C68D-17E3-47B5-9900-D1D7AD34CFE1}"/>
    <dgm:cxn modelId="{884C9372-B61B-4A94-ABA3-8F0191843365}" type="presOf" srcId="{4D259EA4-B393-458F-BD74-21E531E7DEBE}" destId="{8548F383-1949-4E7C-A8BA-1068C97D04CE}" srcOrd="0" destOrd="0" presId="urn:microsoft.com/office/officeart/2005/8/layout/hierarchy1"/>
    <dgm:cxn modelId="{BAEDF4A0-5E60-41C0-85F3-6418915CBC5C}" type="presOf" srcId="{574793A9-6FC9-41EE-BDC1-29491516FC72}" destId="{B9207F30-9EF2-4853-8252-D9B0B42833F5}" srcOrd="0" destOrd="0" presId="urn:microsoft.com/office/officeart/2005/8/layout/hierarchy1"/>
    <dgm:cxn modelId="{F19AD62E-C2EA-403B-BE87-C1090E7D86F7}" type="presParOf" srcId="{FF905CA4-1841-48EF-A578-C9BE7B3FEBCE}" destId="{94ACF4E2-DF8B-477F-B229-13A9D21DC5C5}" srcOrd="0" destOrd="0" presId="urn:microsoft.com/office/officeart/2005/8/layout/hierarchy1"/>
    <dgm:cxn modelId="{8BADF66D-07AE-4B91-A667-29BF83294549}" type="presParOf" srcId="{94ACF4E2-DF8B-477F-B229-13A9D21DC5C5}" destId="{48A9FFF8-FE4D-4425-ABB7-A3E9E8CC6D8B}" srcOrd="0" destOrd="0" presId="urn:microsoft.com/office/officeart/2005/8/layout/hierarchy1"/>
    <dgm:cxn modelId="{8AFB2160-C055-480B-8551-38D37B61CE88}" type="presParOf" srcId="{48A9FFF8-FE4D-4425-ABB7-A3E9E8CC6D8B}" destId="{256DC52B-A2E1-4CCB-82BC-C7FA529649A1}" srcOrd="0" destOrd="0" presId="urn:microsoft.com/office/officeart/2005/8/layout/hierarchy1"/>
    <dgm:cxn modelId="{50A55A30-CACA-4E8E-9291-468915243524}" type="presParOf" srcId="{48A9FFF8-FE4D-4425-ABB7-A3E9E8CC6D8B}" destId="{D1692EC5-81F4-4D21-AC3B-01690022F59D}" srcOrd="1" destOrd="0" presId="urn:microsoft.com/office/officeart/2005/8/layout/hierarchy1"/>
    <dgm:cxn modelId="{9FCE211A-0168-497D-840E-CDDB84CDDE4E}" type="presParOf" srcId="{94ACF4E2-DF8B-477F-B229-13A9D21DC5C5}" destId="{C3717CEC-FE54-4F3C-AA9A-CE7FE49D663F}" srcOrd="1" destOrd="0" presId="urn:microsoft.com/office/officeart/2005/8/layout/hierarchy1"/>
    <dgm:cxn modelId="{91CF30B9-CE0F-428A-902E-71AC2A378B78}" type="presParOf" srcId="{C3717CEC-FE54-4F3C-AA9A-CE7FE49D663F}" destId="{DFB6A53A-A82E-4B0B-8B9E-C55BEFA30A71}" srcOrd="0" destOrd="0" presId="urn:microsoft.com/office/officeart/2005/8/layout/hierarchy1"/>
    <dgm:cxn modelId="{ADC2CFAB-99EF-4BE9-A0CE-0B473505DF71}" type="presParOf" srcId="{C3717CEC-FE54-4F3C-AA9A-CE7FE49D663F}" destId="{8FFAE5BD-D9C3-4D4E-B9AD-D9D9C49B6705}" srcOrd="1" destOrd="0" presId="urn:microsoft.com/office/officeart/2005/8/layout/hierarchy1"/>
    <dgm:cxn modelId="{6EE14C3E-4BE7-4034-BC19-742D757B3BAF}" type="presParOf" srcId="{8FFAE5BD-D9C3-4D4E-B9AD-D9D9C49B6705}" destId="{51D47A3D-1007-4042-A5BF-E9B8346EE0E6}" srcOrd="0" destOrd="0" presId="urn:microsoft.com/office/officeart/2005/8/layout/hierarchy1"/>
    <dgm:cxn modelId="{551C0C98-07E2-4E76-9EA5-BF69A2BD24B8}" type="presParOf" srcId="{51D47A3D-1007-4042-A5BF-E9B8346EE0E6}" destId="{AA437FFA-4AF4-461A-B380-2B944DB1CBF0}" srcOrd="0" destOrd="0" presId="urn:microsoft.com/office/officeart/2005/8/layout/hierarchy1"/>
    <dgm:cxn modelId="{24F6206B-2030-4113-99AF-2C1DBE947973}" type="presParOf" srcId="{51D47A3D-1007-4042-A5BF-E9B8346EE0E6}" destId="{D9359893-E027-4A08-9D45-D3D42CD9F498}" srcOrd="1" destOrd="0" presId="urn:microsoft.com/office/officeart/2005/8/layout/hierarchy1"/>
    <dgm:cxn modelId="{A3BE8FBB-7BC2-419A-9160-E124867AA4E4}" type="presParOf" srcId="{8FFAE5BD-D9C3-4D4E-B9AD-D9D9C49B6705}" destId="{146ECD7E-D55F-4AD1-9038-869FA7C2A4C1}" srcOrd="1" destOrd="0" presId="urn:microsoft.com/office/officeart/2005/8/layout/hierarchy1"/>
    <dgm:cxn modelId="{D9985080-2B4F-47FE-B306-AEEDDBC79690}" type="presParOf" srcId="{146ECD7E-D55F-4AD1-9038-869FA7C2A4C1}" destId="{B9207F30-9EF2-4853-8252-D9B0B42833F5}" srcOrd="0" destOrd="0" presId="urn:microsoft.com/office/officeart/2005/8/layout/hierarchy1"/>
    <dgm:cxn modelId="{87F3407A-02E0-4AA1-B28B-DF8FFEBE3B22}" type="presParOf" srcId="{146ECD7E-D55F-4AD1-9038-869FA7C2A4C1}" destId="{A6C3F098-DF43-4098-8E98-6BADBAF6C429}" srcOrd="1" destOrd="0" presId="urn:microsoft.com/office/officeart/2005/8/layout/hierarchy1"/>
    <dgm:cxn modelId="{3BAC2C73-DA78-49E3-B90D-3C8C69F38E02}" type="presParOf" srcId="{A6C3F098-DF43-4098-8E98-6BADBAF6C429}" destId="{13D6A90B-58D9-4C35-A8F8-1124B4EC78CD}" srcOrd="0" destOrd="0" presId="urn:microsoft.com/office/officeart/2005/8/layout/hierarchy1"/>
    <dgm:cxn modelId="{6E817066-D022-49B4-8499-D7EAADFF42C9}" type="presParOf" srcId="{13D6A90B-58D9-4C35-A8F8-1124B4EC78CD}" destId="{1AE21C5A-F5A3-411B-A60C-EF35FE3C77E3}" srcOrd="0" destOrd="0" presId="urn:microsoft.com/office/officeart/2005/8/layout/hierarchy1"/>
    <dgm:cxn modelId="{748D8816-226A-4EC1-AC3D-2A94436D6B47}" type="presParOf" srcId="{13D6A90B-58D9-4C35-A8F8-1124B4EC78CD}" destId="{8C93E6D0-EBFC-409B-A58F-9A5E00A4AEC6}" srcOrd="1" destOrd="0" presId="urn:microsoft.com/office/officeart/2005/8/layout/hierarchy1"/>
    <dgm:cxn modelId="{F0C70A44-5F73-4087-A4E6-9B4BC41CEECB}" type="presParOf" srcId="{A6C3F098-DF43-4098-8E98-6BADBAF6C429}" destId="{2E71235B-B849-48F8-A83D-D25034195A23}" srcOrd="1" destOrd="0" presId="urn:microsoft.com/office/officeart/2005/8/layout/hierarchy1"/>
    <dgm:cxn modelId="{5F572A67-1D76-4CD1-9B9A-C148CC61DB16}" type="presParOf" srcId="{2E71235B-B849-48F8-A83D-D25034195A23}" destId="{7D77E029-F8C5-4194-B713-09C800A4DF52}" srcOrd="0" destOrd="0" presId="urn:microsoft.com/office/officeart/2005/8/layout/hierarchy1"/>
    <dgm:cxn modelId="{4965FA9F-0C28-412D-8A3E-14CE96E2084A}" type="presParOf" srcId="{2E71235B-B849-48F8-A83D-D25034195A23}" destId="{8B88F04E-DC6B-41BB-B3FC-87FD41AC570B}" srcOrd="1" destOrd="0" presId="urn:microsoft.com/office/officeart/2005/8/layout/hierarchy1"/>
    <dgm:cxn modelId="{7D206E23-C2A2-441F-BA80-2F65B41E8167}" type="presParOf" srcId="{8B88F04E-DC6B-41BB-B3FC-87FD41AC570B}" destId="{18B7132D-592D-4B29-A491-CB9C96F8DAA0}" srcOrd="0" destOrd="0" presId="urn:microsoft.com/office/officeart/2005/8/layout/hierarchy1"/>
    <dgm:cxn modelId="{F389C1C4-C2DB-4C94-BDFC-BEE2705ADEA2}" type="presParOf" srcId="{18B7132D-592D-4B29-A491-CB9C96F8DAA0}" destId="{E01E7EA3-99A5-40F3-A555-9835FB02C5AF}" srcOrd="0" destOrd="0" presId="urn:microsoft.com/office/officeart/2005/8/layout/hierarchy1"/>
    <dgm:cxn modelId="{3A6D15C7-A3D1-4E7C-AC59-B2FAFC7A0916}" type="presParOf" srcId="{18B7132D-592D-4B29-A491-CB9C96F8DAA0}" destId="{CDFB513A-D12E-46B6-8DAE-1E9B82C56F07}" srcOrd="1" destOrd="0" presId="urn:microsoft.com/office/officeart/2005/8/layout/hierarchy1"/>
    <dgm:cxn modelId="{5876EA8E-7F7A-49CD-8DB3-9FF8205F0143}" type="presParOf" srcId="{8B88F04E-DC6B-41BB-B3FC-87FD41AC570B}" destId="{B48DE6B4-8EB7-49C8-94C7-B62CBE1E47C7}" srcOrd="1" destOrd="0" presId="urn:microsoft.com/office/officeart/2005/8/layout/hierarchy1"/>
    <dgm:cxn modelId="{027A4350-5EF7-4625-A5B7-121FFD833B27}" type="presParOf" srcId="{C3717CEC-FE54-4F3C-AA9A-CE7FE49D663F}" destId="{38C60030-196C-468B-9821-9CB47AAC4AB5}" srcOrd="2" destOrd="0" presId="urn:microsoft.com/office/officeart/2005/8/layout/hierarchy1"/>
    <dgm:cxn modelId="{173F7D74-F3C0-4457-AF92-8D9DCB8DE5AC}" type="presParOf" srcId="{C3717CEC-FE54-4F3C-AA9A-CE7FE49D663F}" destId="{C4B1A07F-C7E7-4F47-9D11-5D3B48C0F0F7}" srcOrd="3" destOrd="0" presId="urn:microsoft.com/office/officeart/2005/8/layout/hierarchy1"/>
    <dgm:cxn modelId="{45754727-D826-4950-8119-87B32FEDAE8F}" type="presParOf" srcId="{C4B1A07F-C7E7-4F47-9D11-5D3B48C0F0F7}" destId="{446CDD5B-EA63-4017-9B03-B067FDA748EC}" srcOrd="0" destOrd="0" presId="urn:microsoft.com/office/officeart/2005/8/layout/hierarchy1"/>
    <dgm:cxn modelId="{DEE30B8A-0F4E-4314-8A9A-1CE91DD3CA8C}" type="presParOf" srcId="{446CDD5B-EA63-4017-9B03-B067FDA748EC}" destId="{716CDB93-AB5D-4CC6-9EE1-C78BBB927F82}" srcOrd="0" destOrd="0" presId="urn:microsoft.com/office/officeart/2005/8/layout/hierarchy1"/>
    <dgm:cxn modelId="{9A8E587F-B457-4B05-85F0-88557CBCC4EF}" type="presParOf" srcId="{446CDD5B-EA63-4017-9B03-B067FDA748EC}" destId="{8548F383-1949-4E7C-A8BA-1068C97D04CE}" srcOrd="1" destOrd="0" presId="urn:microsoft.com/office/officeart/2005/8/layout/hierarchy1"/>
    <dgm:cxn modelId="{C82C96A0-49EC-474D-8F6C-82ED1962AEF1}" type="presParOf" srcId="{C4B1A07F-C7E7-4F47-9D11-5D3B48C0F0F7}" destId="{112F6451-7974-4EBB-AEE5-5D9F348D2BFE}" srcOrd="1" destOrd="0" presId="urn:microsoft.com/office/officeart/2005/8/layout/hierarchy1"/>
    <dgm:cxn modelId="{832E9609-942A-4C47-9221-9F7A32307F92}" type="presParOf" srcId="{112F6451-7974-4EBB-AEE5-5D9F348D2BFE}" destId="{6947A5D6-35D8-41A5-81EE-2856E252D6FF}" srcOrd="0" destOrd="0" presId="urn:microsoft.com/office/officeart/2005/8/layout/hierarchy1"/>
    <dgm:cxn modelId="{EA7C2294-F782-4433-BC0B-B11B1BF4E3FA}" type="presParOf" srcId="{112F6451-7974-4EBB-AEE5-5D9F348D2BFE}" destId="{0C9CEB6B-5F00-429D-8E4D-F200CFDAE0F4}" srcOrd="1" destOrd="0" presId="urn:microsoft.com/office/officeart/2005/8/layout/hierarchy1"/>
    <dgm:cxn modelId="{198CD8EC-E8CC-4EA1-8E62-A184AA02D0A6}" type="presParOf" srcId="{0C9CEB6B-5F00-429D-8E4D-F200CFDAE0F4}" destId="{C4D6E56F-AB27-48C6-9103-184E9048D8CF}" srcOrd="0" destOrd="0" presId="urn:microsoft.com/office/officeart/2005/8/layout/hierarchy1"/>
    <dgm:cxn modelId="{65E6FA76-5FC9-4EFA-95D1-305BD2BFCA61}" type="presParOf" srcId="{C4D6E56F-AB27-48C6-9103-184E9048D8CF}" destId="{26FC98C8-5143-4F5B-9281-3BA2CD879C4E}" srcOrd="0" destOrd="0" presId="urn:microsoft.com/office/officeart/2005/8/layout/hierarchy1"/>
    <dgm:cxn modelId="{A9A3A07C-1E68-40B8-ACCA-F23627BE6179}" type="presParOf" srcId="{C4D6E56F-AB27-48C6-9103-184E9048D8CF}" destId="{2BA79AC4-1A70-413B-AD06-8CE65745E535}" srcOrd="1" destOrd="0" presId="urn:microsoft.com/office/officeart/2005/8/layout/hierarchy1"/>
    <dgm:cxn modelId="{68F924A9-5F4D-4DBC-9A4E-23815794B68A}" type="presParOf" srcId="{0C9CEB6B-5F00-429D-8E4D-F200CFDAE0F4}" destId="{F6846D0D-B14A-4A6A-9A5B-87A20F7A9B12}" srcOrd="1" destOrd="0" presId="urn:microsoft.com/office/officeart/2005/8/layout/hierarchy1"/>
    <dgm:cxn modelId="{2EF65BAE-5F1F-45CE-B491-35C5DB31E8F6}" type="presParOf" srcId="{F6846D0D-B14A-4A6A-9A5B-87A20F7A9B12}" destId="{EC0F198F-CA07-4ADE-A1F4-2B31F3FF0568}" srcOrd="0" destOrd="0" presId="urn:microsoft.com/office/officeart/2005/8/layout/hierarchy1"/>
    <dgm:cxn modelId="{6A746A7D-F6F0-43B9-85A1-1AFB7790EB2D}" type="presParOf" srcId="{F6846D0D-B14A-4A6A-9A5B-87A20F7A9B12}" destId="{6893C349-E69C-42F4-A4EE-26C6460ED114}" srcOrd="1" destOrd="0" presId="urn:microsoft.com/office/officeart/2005/8/layout/hierarchy1"/>
    <dgm:cxn modelId="{3DB71ED1-06C4-4C0B-A9C6-0CD8AE89B3B8}" type="presParOf" srcId="{6893C349-E69C-42F4-A4EE-26C6460ED114}" destId="{5DEEDB1F-3B78-491F-A6D3-E06AE82BF126}" srcOrd="0" destOrd="0" presId="urn:microsoft.com/office/officeart/2005/8/layout/hierarchy1"/>
    <dgm:cxn modelId="{214AC6FC-C1ED-41F5-9D6E-0AC19A5C6410}" type="presParOf" srcId="{5DEEDB1F-3B78-491F-A6D3-E06AE82BF126}" destId="{541F9B60-A062-4FEF-AA97-ECB4746B0884}" srcOrd="0" destOrd="0" presId="urn:microsoft.com/office/officeart/2005/8/layout/hierarchy1"/>
    <dgm:cxn modelId="{E2FE004A-AD24-4191-A91E-E635425F7C6E}" type="presParOf" srcId="{5DEEDB1F-3B78-491F-A6D3-E06AE82BF126}" destId="{C2CD8A83-601F-43D3-A47D-10BD738C6AEF}" srcOrd="1" destOrd="0" presId="urn:microsoft.com/office/officeart/2005/8/layout/hierarchy1"/>
    <dgm:cxn modelId="{E8750619-D011-4205-8FCB-B0A03CA712E3}" type="presParOf" srcId="{6893C349-E69C-42F4-A4EE-26C6460ED114}" destId="{F62637FB-6012-4D4F-A589-D2BC09F583C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3C2A81-D491-184E-ABDF-543EF1EEEB93}" type="datetimeFigureOut">
              <a:rPr lang="en-US" smtClean="0"/>
              <a:pPr/>
              <a:t>12/5/17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1F4303-9177-9741-99C4-ED241360B2F9}" type="slidenum">
              <a:rPr lang="en-US" smtClean="0"/>
              <a:pPr/>
              <a:t>‹#›</a:t>
            </a:fld>
            <a:endParaRPr lang="en-US"/>
          </a:p>
        </p:txBody>
      </p:sp>
    </p:spTree>
    <p:extLst>
      <p:ext uri="{BB962C8B-B14F-4D97-AF65-F5344CB8AC3E}">
        <p14:creationId xmlns:p14="http://schemas.microsoft.com/office/powerpoint/2010/main" val="1856809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A64ECF-4B0D-4AD9-A4C2-11A335025F68}" type="datetimeFigureOut">
              <a:rPr lang="en-US" smtClean="0"/>
              <a:pPr/>
              <a:t>12/5/17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9944CD-567F-41D1-BE47-D21D29DD0E7F}" type="slidenum">
              <a:rPr lang="en-US" smtClean="0"/>
              <a:pPr/>
              <a:t>‹#›</a:t>
            </a:fld>
            <a:endParaRPr lang="en-US"/>
          </a:p>
        </p:txBody>
      </p:sp>
    </p:spTree>
    <p:extLst>
      <p:ext uri="{BB962C8B-B14F-4D97-AF65-F5344CB8AC3E}">
        <p14:creationId xmlns:p14="http://schemas.microsoft.com/office/powerpoint/2010/main" val="361544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1</a:t>
            </a:fld>
            <a:endParaRPr lang="en-US"/>
          </a:p>
        </p:txBody>
      </p:sp>
    </p:spTree>
    <p:extLst>
      <p:ext uri="{BB962C8B-B14F-4D97-AF65-F5344CB8AC3E}">
        <p14:creationId xmlns:p14="http://schemas.microsoft.com/office/powerpoint/2010/main" val="1007045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endParaRPr lang="en-US" dirty="0"/>
          </a:p>
        </p:txBody>
      </p:sp>
      <p:sp>
        <p:nvSpPr>
          <p:cNvPr id="4" name="Slide Number Placeholder 3"/>
          <p:cNvSpPr>
            <a:spLocks noGrp="1"/>
          </p:cNvSpPr>
          <p:nvPr>
            <p:ph type="sldNum" sz="quarter" idx="10"/>
          </p:nvPr>
        </p:nvSpPr>
        <p:spPr/>
        <p:txBody>
          <a:bodyPr/>
          <a:lstStyle/>
          <a:p>
            <a:fld id="{831205D0-FE72-4F4A-8B79-2897EA06D2F5}" type="slidenum">
              <a:rPr lang="en-US" smtClean="0"/>
              <a:t>24</a:t>
            </a:fld>
            <a:endParaRPr lang="en-US"/>
          </a:p>
        </p:txBody>
      </p:sp>
    </p:spTree>
    <p:extLst>
      <p:ext uri="{BB962C8B-B14F-4D97-AF65-F5344CB8AC3E}">
        <p14:creationId xmlns:p14="http://schemas.microsoft.com/office/powerpoint/2010/main" val="3730471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A989E-FC92-2F45-A622-4547FD474977}" type="slidenum">
              <a:rPr lang="en-US" smtClean="0"/>
              <a:t>25</a:t>
            </a:fld>
            <a:endParaRPr lang="en-US"/>
          </a:p>
        </p:txBody>
      </p:sp>
    </p:spTree>
    <p:extLst>
      <p:ext uri="{BB962C8B-B14F-4D97-AF65-F5344CB8AC3E}">
        <p14:creationId xmlns:p14="http://schemas.microsoft.com/office/powerpoint/2010/main" val="305355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28</a:t>
            </a:fld>
            <a:endParaRPr lang="en-US"/>
          </a:p>
        </p:txBody>
      </p:sp>
    </p:spTree>
    <p:extLst>
      <p:ext uri="{BB962C8B-B14F-4D97-AF65-F5344CB8AC3E}">
        <p14:creationId xmlns:p14="http://schemas.microsoft.com/office/powerpoint/2010/main" val="648868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profile c screen shot (</a:t>
            </a:r>
            <a:r>
              <a:rPr lang="en-US" dirty="0" err="1" smtClean="0"/>
              <a:t>sbac</a:t>
            </a:r>
            <a:r>
              <a:rPr lang="en-US" dirty="0" smtClean="0"/>
              <a:t>)</a:t>
            </a:r>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29</a:t>
            </a:fld>
            <a:endParaRPr lang="en-US"/>
          </a:p>
        </p:txBody>
      </p:sp>
    </p:spTree>
    <p:extLst>
      <p:ext uri="{BB962C8B-B14F-4D97-AF65-F5344CB8AC3E}">
        <p14:creationId xmlns:p14="http://schemas.microsoft.com/office/powerpoint/2010/main" val="166829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30</a:t>
            </a:fld>
            <a:endParaRPr lang="en-US"/>
          </a:p>
        </p:txBody>
      </p:sp>
    </p:spTree>
    <p:extLst>
      <p:ext uri="{BB962C8B-B14F-4D97-AF65-F5344CB8AC3E}">
        <p14:creationId xmlns:p14="http://schemas.microsoft.com/office/powerpoint/2010/main" val="2800850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and possibly update slide</a:t>
            </a:r>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35</a:t>
            </a:fld>
            <a:endParaRPr lang="en-US"/>
          </a:p>
        </p:txBody>
      </p:sp>
    </p:spTree>
    <p:extLst>
      <p:ext uri="{BB962C8B-B14F-4D97-AF65-F5344CB8AC3E}">
        <p14:creationId xmlns:p14="http://schemas.microsoft.com/office/powerpoint/2010/main" val="1574696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43</a:t>
            </a:fld>
            <a:endParaRPr lang="en-US"/>
          </a:p>
        </p:txBody>
      </p:sp>
    </p:spTree>
    <p:extLst>
      <p:ext uri="{BB962C8B-B14F-4D97-AF65-F5344CB8AC3E}">
        <p14:creationId xmlns:p14="http://schemas.microsoft.com/office/powerpoint/2010/main" val="2406772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45</a:t>
            </a:fld>
            <a:endParaRPr lang="en-US"/>
          </a:p>
        </p:txBody>
      </p:sp>
    </p:spTree>
    <p:extLst>
      <p:ext uri="{BB962C8B-B14F-4D97-AF65-F5344CB8AC3E}">
        <p14:creationId xmlns:p14="http://schemas.microsoft.com/office/powerpoint/2010/main" val="2988765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46</a:t>
            </a:fld>
            <a:endParaRPr lang="en-US"/>
          </a:p>
        </p:txBody>
      </p:sp>
    </p:spTree>
    <p:extLst>
      <p:ext uri="{BB962C8B-B14F-4D97-AF65-F5344CB8AC3E}">
        <p14:creationId xmlns:p14="http://schemas.microsoft.com/office/powerpoint/2010/main" val="1086785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49</a:t>
            </a:fld>
            <a:endParaRPr lang="en-US"/>
          </a:p>
        </p:txBody>
      </p:sp>
    </p:spTree>
    <p:extLst>
      <p:ext uri="{BB962C8B-B14F-4D97-AF65-F5344CB8AC3E}">
        <p14:creationId xmlns:p14="http://schemas.microsoft.com/office/powerpoint/2010/main" val="38222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0596893-3A15-C547-8916-351F10C6E22D}" type="slidenum">
              <a:rPr lang="en-US" smtClean="0"/>
              <a:pPr/>
              <a:t>8</a:t>
            </a:fld>
            <a:endParaRPr lang="en-US"/>
          </a:p>
        </p:txBody>
      </p:sp>
    </p:spTree>
    <p:extLst>
      <p:ext uri="{BB962C8B-B14F-4D97-AF65-F5344CB8AC3E}">
        <p14:creationId xmlns:p14="http://schemas.microsoft.com/office/powerpoint/2010/main" val="3393254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51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57</a:t>
            </a:fld>
            <a:endParaRPr lang="en-US"/>
          </a:p>
        </p:txBody>
      </p:sp>
    </p:spTree>
    <p:extLst>
      <p:ext uri="{BB962C8B-B14F-4D97-AF65-F5344CB8AC3E}">
        <p14:creationId xmlns:p14="http://schemas.microsoft.com/office/powerpoint/2010/main" val="1086785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58</a:t>
            </a:fld>
            <a:endParaRPr lang="en-US"/>
          </a:p>
        </p:txBody>
      </p:sp>
    </p:spTree>
    <p:extLst>
      <p:ext uri="{BB962C8B-B14F-4D97-AF65-F5344CB8AC3E}">
        <p14:creationId xmlns:p14="http://schemas.microsoft.com/office/powerpoint/2010/main" val="1086785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60</a:t>
            </a:fld>
            <a:endParaRPr lang="en-US"/>
          </a:p>
        </p:txBody>
      </p:sp>
    </p:spTree>
    <p:extLst>
      <p:ext uri="{BB962C8B-B14F-4D97-AF65-F5344CB8AC3E}">
        <p14:creationId xmlns:p14="http://schemas.microsoft.com/office/powerpoint/2010/main" val="58162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9</a:t>
            </a:fld>
            <a:endParaRPr lang="en-US"/>
          </a:p>
        </p:txBody>
      </p:sp>
    </p:spTree>
    <p:extLst>
      <p:ext uri="{BB962C8B-B14F-4D97-AF65-F5344CB8AC3E}">
        <p14:creationId xmlns:p14="http://schemas.microsoft.com/office/powerpoint/2010/main" val="2999749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aware of accepting approximation</a:t>
            </a:r>
            <a:r>
              <a:rPr lang="en-US" baseline="0" dirty="0" smtClean="0"/>
              <a:t> of numbers based on </a:t>
            </a:r>
            <a:r>
              <a:rPr lang="en-US" baseline="0" dirty="0" err="1" smtClean="0"/>
              <a:t>MiSiS</a:t>
            </a:r>
            <a:r>
              <a:rPr lang="en-US" baseline="0" dirty="0" smtClean="0"/>
              <a:t> concerns.</a:t>
            </a:r>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12</a:t>
            </a:fld>
            <a:endParaRPr lang="en-US"/>
          </a:p>
        </p:txBody>
      </p:sp>
    </p:spTree>
    <p:extLst>
      <p:ext uri="{BB962C8B-B14F-4D97-AF65-F5344CB8AC3E}">
        <p14:creationId xmlns:p14="http://schemas.microsoft.com/office/powerpoint/2010/main" val="206359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17</a:t>
            </a:fld>
            <a:endParaRPr lang="en-US"/>
          </a:p>
        </p:txBody>
      </p:sp>
    </p:spTree>
    <p:extLst>
      <p:ext uri="{BB962C8B-B14F-4D97-AF65-F5344CB8AC3E}">
        <p14:creationId xmlns:p14="http://schemas.microsoft.com/office/powerpoint/2010/main" val="274547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Notes for Presenter:</a:t>
            </a:r>
          </a:p>
          <a:p>
            <a:r>
              <a:rPr lang="en-US" b="1" dirty="0" smtClean="0"/>
              <a:t>Language status</a:t>
            </a:r>
            <a:r>
              <a:rPr lang="en-US" b="1" baseline="0" dirty="0" smtClean="0"/>
              <a:t> </a:t>
            </a:r>
            <a:r>
              <a:rPr lang="en-US" baseline="0" dirty="0" smtClean="0"/>
              <a:t>= language classification (LEP) for five years or more, English Learners (EL), Long Term English Learners (LTEL)</a:t>
            </a:r>
          </a:p>
          <a:p>
            <a:r>
              <a:rPr lang="en-US" b="1" baseline="0" dirty="0" smtClean="0"/>
              <a:t>Test results </a:t>
            </a:r>
            <a:r>
              <a:rPr lang="en-US" baseline="0" dirty="0" smtClean="0"/>
              <a:t>= CELDT, CST, CMA, LPA, CAHSEE</a:t>
            </a:r>
          </a:p>
          <a:p>
            <a:r>
              <a:rPr lang="en-US" b="1" baseline="0" dirty="0" smtClean="0"/>
              <a:t>Goals for meeting grade level standards/academic progress targets </a:t>
            </a:r>
            <a:r>
              <a:rPr lang="en-US" baseline="0" dirty="0" smtClean="0"/>
              <a:t>= grading, portfolios, benchmarks (proficiency rates, minimum progress expectations, etc.)</a:t>
            </a:r>
          </a:p>
          <a:p>
            <a:r>
              <a:rPr lang="en-US" b="1" baseline="0" dirty="0" smtClean="0"/>
              <a:t>Progress toward reclassification</a:t>
            </a:r>
            <a:r>
              <a:rPr lang="en-US" baseline="0" dirty="0" smtClean="0"/>
              <a:t> = reclassification criteria</a:t>
            </a:r>
          </a:p>
          <a:p>
            <a:r>
              <a:rPr lang="en-US" b="1" baseline="0" dirty="0" smtClean="0"/>
              <a:t>Program Placement </a:t>
            </a:r>
            <a:r>
              <a:rPr lang="en-US" baseline="0" dirty="0" smtClean="0"/>
              <a:t>= Structured English Immersion (EI), SI (Special Ed. SEI), Mainstream, Dual Language (DL), Waiver to Basic (WB), P/PRP (Preparing to Reclassify), Sheltered (SH)</a:t>
            </a:r>
          </a:p>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A989E-FC92-2F45-A622-4547FD474977}" type="slidenum">
              <a:rPr lang="en-US" smtClean="0"/>
              <a:t>21</a:t>
            </a:fld>
            <a:endParaRPr lang="en-US"/>
          </a:p>
        </p:txBody>
      </p:sp>
    </p:spTree>
    <p:extLst>
      <p:ext uri="{BB962C8B-B14F-4D97-AF65-F5344CB8AC3E}">
        <p14:creationId xmlns:p14="http://schemas.microsoft.com/office/powerpoint/2010/main" val="96486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22</a:t>
            </a:fld>
            <a:endParaRPr lang="en-US"/>
          </a:p>
        </p:txBody>
      </p:sp>
    </p:spTree>
    <p:extLst>
      <p:ext uri="{BB962C8B-B14F-4D97-AF65-F5344CB8AC3E}">
        <p14:creationId xmlns:p14="http://schemas.microsoft.com/office/powerpoint/2010/main" val="3902520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minutes</a:t>
            </a:r>
            <a:endParaRPr lang="en-US" dirty="0"/>
          </a:p>
        </p:txBody>
      </p:sp>
      <p:sp>
        <p:nvSpPr>
          <p:cNvPr id="4" name="Slide Number Placeholder 3"/>
          <p:cNvSpPr>
            <a:spLocks noGrp="1"/>
          </p:cNvSpPr>
          <p:nvPr>
            <p:ph type="sldNum" sz="quarter" idx="10"/>
          </p:nvPr>
        </p:nvSpPr>
        <p:spPr/>
        <p:txBody>
          <a:bodyPr/>
          <a:lstStyle/>
          <a:p>
            <a:fld id="{831205D0-FE72-4F4A-8B79-2897EA06D2F5}" type="slidenum">
              <a:rPr lang="en-US" smtClean="0"/>
              <a:t>23</a:t>
            </a:fld>
            <a:endParaRPr lang="en-US"/>
          </a:p>
        </p:txBody>
      </p:sp>
    </p:spTree>
    <p:extLst>
      <p:ext uri="{BB962C8B-B14F-4D97-AF65-F5344CB8AC3E}">
        <p14:creationId xmlns:p14="http://schemas.microsoft.com/office/powerpoint/2010/main" val="3730471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0FCED35-E0C3-43A5-A8AF-0104B8C19C84}" type="datetimeFigureOut">
              <a:rPr lang="en-US" smtClean="0"/>
              <a:pPr/>
              <a:t>12/5/17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FE71390-E8D6-430C-B608-2B07D12161C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FCED35-E0C3-43A5-A8AF-0104B8C19C84}" type="datetimeFigureOut">
              <a:rPr lang="en-US" smtClean="0"/>
              <a:pPr/>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71390-E8D6-430C-B608-2B07D1216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FCED35-E0C3-43A5-A8AF-0104B8C19C84}" type="datetimeFigureOut">
              <a:rPr lang="en-US" smtClean="0"/>
              <a:pPr/>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71390-E8D6-430C-B608-2B07D1216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0FCED35-E0C3-43A5-A8AF-0104B8C19C84}" type="datetimeFigureOut">
              <a:rPr lang="en-US" smtClean="0"/>
              <a:pPr/>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71390-E8D6-430C-B608-2B07D12161C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0FCED35-E0C3-43A5-A8AF-0104B8C19C84}" type="datetimeFigureOut">
              <a:rPr lang="en-US" smtClean="0"/>
              <a:pPr/>
              <a:t>12/5/17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FE71390-E8D6-430C-B608-2B07D12161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0FCED35-E0C3-43A5-A8AF-0104B8C19C84}" type="datetimeFigureOut">
              <a:rPr lang="en-US" smtClean="0"/>
              <a:pPr/>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71390-E8D6-430C-B608-2B07D12161C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0FCED35-E0C3-43A5-A8AF-0104B8C19C84}" type="datetimeFigureOut">
              <a:rPr lang="en-US" smtClean="0"/>
              <a:pPr/>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E71390-E8D6-430C-B608-2B07D12161C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FCED35-E0C3-43A5-A8AF-0104B8C19C84}" type="datetimeFigureOut">
              <a:rPr lang="en-US" smtClean="0"/>
              <a:pPr/>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E71390-E8D6-430C-B608-2B07D1216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CED35-E0C3-43A5-A8AF-0104B8C19C84}" type="datetimeFigureOut">
              <a:rPr lang="en-US" smtClean="0"/>
              <a:pPr/>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E71390-E8D6-430C-B608-2B07D1216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FCED35-E0C3-43A5-A8AF-0104B8C19C84}" type="datetimeFigureOut">
              <a:rPr lang="en-US" smtClean="0"/>
              <a:pPr/>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71390-E8D6-430C-B608-2B07D12161C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FCED35-E0C3-43A5-A8AF-0104B8C19C84}" type="datetimeFigureOut">
              <a:rPr lang="en-US" smtClean="0"/>
              <a:pPr/>
              <a:t>12/5/17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FE71390-E8D6-430C-B608-2B07D12161C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0FCED35-E0C3-43A5-A8AF-0104B8C19C84}" type="datetimeFigureOut">
              <a:rPr lang="en-US" smtClean="0"/>
              <a:pPr/>
              <a:t>12/5/17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FE71390-E8D6-430C-B608-2B07D1216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otebook.lausd.net/portal/page?_pageid=33,1211279,33_1211309&amp;_dad=ptl&amp;_schema=PTL_EP" TargetMode="External"/><Relationship Id="rId3" Type="http://schemas.openxmlformats.org/officeDocument/2006/relationships/image" Target="../media/image1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2.xml.rels><?xml version="1.0" encoding="UTF-8" standalone="yes"?>
<Relationships xmlns="http://schemas.openxmlformats.org/package/2006/relationships"><Relationship Id="rId3" Type="http://schemas.openxmlformats.org/officeDocument/2006/relationships/hyperlink" Target="http://img.bhs4.com/d0/b/d0be158242af15f44bf8bced49522cafbc891998_large.jpg" TargetMode="External"/><Relationship Id="rId4"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hyperlink" Target="https://principalportal.lausd.net/Login.aspx?ReturnUrl=/InsAccountability/InsAccountability_Default.aspx" TargetMode="External"/><Relationship Id="rId4" Type="http://schemas.openxmlformats.org/officeDocument/2006/relationships/image" Target="../media/image54.png"/><Relationship Id="rId5"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1143000"/>
          </a:xfrm>
        </p:spPr>
        <p:txBody>
          <a:bodyPr/>
          <a:lstStyle/>
          <a:p>
            <a:r>
              <a:rPr lang="en-US" dirty="0" smtClean="0"/>
              <a:t>LAUSD</a:t>
            </a:r>
          </a:p>
          <a:p>
            <a:r>
              <a:rPr lang="en-US" dirty="0" smtClean="0"/>
              <a:t>Master Plan for English Learners</a:t>
            </a:r>
          </a:p>
        </p:txBody>
      </p:sp>
      <p:sp>
        <p:nvSpPr>
          <p:cNvPr id="2" name="Title 1"/>
          <p:cNvSpPr>
            <a:spLocks noGrp="1"/>
          </p:cNvSpPr>
          <p:nvPr>
            <p:ph type="ctrTitle"/>
          </p:nvPr>
        </p:nvSpPr>
        <p:spPr/>
        <p:txBody>
          <a:bodyPr>
            <a:normAutofit/>
          </a:bodyPr>
          <a:lstStyle/>
          <a:p>
            <a:r>
              <a:rPr lang="en-US" sz="4800" dirty="0" smtClean="0">
                <a:effectLst>
                  <a:outerShdw blurRad="38100" dist="38100" dir="2700000" algn="tl">
                    <a:srgbClr val="000000">
                      <a:alpha val="43137"/>
                    </a:srgbClr>
                  </a:outerShdw>
                </a:effectLst>
              </a:rPr>
              <a:t>LTEL Designee Training</a:t>
            </a:r>
            <a:endParaRPr lang="en-US" sz="3100" dirty="0">
              <a:effectLst>
                <a:outerShdw blurRad="38100" dist="38100" dir="2700000" algn="tl">
                  <a:srgbClr val="000000">
                    <a:alpha val="43137"/>
                  </a:srgbClr>
                </a:outerShdw>
              </a:effectLst>
            </a:endParaRPr>
          </a:p>
        </p:txBody>
      </p:sp>
      <p:sp>
        <p:nvSpPr>
          <p:cNvPr id="4" name="Subtitle 2"/>
          <p:cNvSpPr txBox="1">
            <a:spLocks/>
          </p:cNvSpPr>
          <p:nvPr/>
        </p:nvSpPr>
        <p:spPr>
          <a:xfrm>
            <a:off x="1371600" y="4953000"/>
            <a:ext cx="6400800" cy="1600200"/>
          </a:xfrm>
          <a:prstGeom prst="rect">
            <a:avLst/>
          </a:prstGeom>
        </p:spPr>
        <p:txBody>
          <a:bodyPr>
            <a:normAutofit fontScale="92500"/>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7200" b="0" i="0" u="none" strike="noStrike" kern="1200" cap="none" spc="0" normalizeH="0" baseline="0" noProof="0" dirty="0" smtClean="0">
                <a:ln>
                  <a:noFill/>
                </a:ln>
                <a:solidFill>
                  <a:schemeClr val="tx2"/>
                </a:solidFill>
                <a:effectLst/>
                <a:uLnTx/>
                <a:uFillTx/>
                <a:latin typeface="+mn-lt"/>
                <a:ea typeface="+mn-ea"/>
                <a:cs typeface="+mn-cs"/>
              </a:rPr>
              <a:t>Local District West</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n-US" sz="2800" dirty="0" smtClean="0">
                <a:solidFill>
                  <a:schemeClr val="tx2"/>
                </a:solidFill>
              </a:rPr>
              <a:t>12</a:t>
            </a:r>
            <a:r>
              <a:rPr lang="en-US" sz="2800" noProof="0" dirty="0" smtClean="0">
                <a:solidFill>
                  <a:schemeClr val="tx2"/>
                </a:solidFill>
              </a:rPr>
              <a:t>/06/17</a:t>
            </a:r>
            <a:endParaRPr kumimoji="0" lang="en-US" sz="2800" b="0" i="0" u="none" strike="noStrike" kern="1200" cap="none" spc="0" normalizeH="0" baseline="0" noProof="0" dirty="0" smtClean="0">
              <a:ln>
                <a:noFill/>
              </a:ln>
              <a:solidFill>
                <a:schemeClr val="tx2"/>
              </a:solidFill>
              <a:effectLst/>
              <a:uLnTx/>
              <a:uFillTx/>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dirty="0"/>
              <a:t>BUL-6266.0 </a:t>
            </a:r>
            <a:r>
              <a:rPr lang="en-US" dirty="0" smtClean="0"/>
              <a:t>LTEL Policy</a:t>
            </a:r>
            <a:endParaRPr lang="en-US" dirty="0"/>
          </a:p>
        </p:txBody>
      </p:sp>
      <p:pic>
        <p:nvPicPr>
          <p:cNvPr id="716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37" t="11595" r="31054" b="1099"/>
          <a:stretch/>
        </p:blipFill>
        <p:spPr bwMode="auto">
          <a:xfrm>
            <a:off x="2895600" y="1524000"/>
            <a:ext cx="3843735" cy="49530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3879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2017-01-10 at 4.51.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95400"/>
            <a:ext cx="8205107" cy="4191000"/>
          </a:xfrm>
          <a:prstGeom prst="rect">
            <a:avLst/>
          </a:prstGeom>
        </p:spPr>
      </p:pic>
      <p:sp>
        <p:nvSpPr>
          <p:cNvPr id="2" name="Title 1"/>
          <p:cNvSpPr>
            <a:spLocks noGrp="1"/>
          </p:cNvSpPr>
          <p:nvPr>
            <p:ph type="title"/>
          </p:nvPr>
        </p:nvSpPr>
        <p:spPr>
          <a:xfrm>
            <a:off x="533400" y="-8467"/>
            <a:ext cx="7772400" cy="1143000"/>
          </a:xfrm>
        </p:spPr>
        <p:txBody>
          <a:bodyPr>
            <a:normAutofit/>
          </a:bodyPr>
          <a:lstStyle/>
          <a:p>
            <a:pPr lvl="0" algn="ctr"/>
            <a:r>
              <a:rPr lang="en-US" dirty="0" smtClean="0"/>
              <a:t>Local District West Data</a:t>
            </a:r>
            <a:endParaRPr lang="en-US" dirty="0"/>
          </a:p>
        </p:txBody>
      </p:sp>
      <p:sp>
        <p:nvSpPr>
          <p:cNvPr id="4" name="TextBox 3"/>
          <p:cNvSpPr txBox="1"/>
          <p:nvPr/>
        </p:nvSpPr>
        <p:spPr>
          <a:xfrm>
            <a:off x="3048000" y="1066800"/>
            <a:ext cx="184666" cy="369332"/>
          </a:xfrm>
          <a:prstGeom prst="rect">
            <a:avLst/>
          </a:prstGeom>
          <a:noFill/>
        </p:spPr>
        <p:txBody>
          <a:bodyPr wrap="none" rtlCol="0">
            <a:spAutoFit/>
          </a:bodyPr>
          <a:lstStyle/>
          <a:p>
            <a:endParaRPr lang="en-US" dirty="0"/>
          </a:p>
        </p:txBody>
      </p:sp>
      <p:sp>
        <p:nvSpPr>
          <p:cNvPr id="15" name="Rectangle 14"/>
          <p:cNvSpPr/>
          <p:nvPr/>
        </p:nvSpPr>
        <p:spPr>
          <a:xfrm>
            <a:off x="8305800" y="3352800"/>
            <a:ext cx="6858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2"/>
          <p:cNvSpPr>
            <a:spLocks noChangeArrowheads="1"/>
          </p:cNvSpPr>
          <p:nvPr/>
        </p:nvSpPr>
        <p:spPr bwMode="auto">
          <a:xfrm>
            <a:off x="1905000" y="4876800"/>
            <a:ext cx="1447800" cy="381000"/>
          </a:xfrm>
          <a:prstGeom prst="rect">
            <a:avLst/>
          </a:prstGeom>
          <a:solidFill>
            <a:srgbClr val="FFFF00">
              <a:alpha val="20000"/>
            </a:srgbClr>
          </a:solidFill>
          <a:ln w="28575">
            <a:solidFill>
              <a:srgbClr val="FFFF00"/>
            </a:solidFill>
            <a:prstDash val="dash"/>
            <a:miter lim="800000"/>
            <a:headEnd/>
            <a:tailEnd/>
          </a:ln>
        </p:spPr>
        <p:txBody>
          <a:bodyPr wrap="none" anchor="ctr"/>
          <a:lstStyle/>
          <a:p>
            <a:pPr eaLnBrk="0" hangingPunct="0"/>
            <a:endParaRPr lang="en-US" dirty="0"/>
          </a:p>
        </p:txBody>
      </p:sp>
      <p:sp>
        <p:nvSpPr>
          <p:cNvPr id="10" name="Rectangle 32"/>
          <p:cNvSpPr>
            <a:spLocks noChangeArrowheads="1"/>
          </p:cNvSpPr>
          <p:nvPr/>
        </p:nvSpPr>
        <p:spPr bwMode="auto">
          <a:xfrm>
            <a:off x="5410200" y="4876800"/>
            <a:ext cx="914400" cy="381000"/>
          </a:xfrm>
          <a:prstGeom prst="rect">
            <a:avLst/>
          </a:prstGeom>
          <a:solidFill>
            <a:srgbClr val="FFFF00">
              <a:alpha val="20000"/>
            </a:srgbClr>
          </a:solidFill>
          <a:ln w="28575">
            <a:solidFill>
              <a:srgbClr val="FFFF00"/>
            </a:solidFill>
            <a:prstDash val="dash"/>
            <a:miter lim="800000"/>
            <a:headEnd/>
            <a:tailEnd/>
          </a:ln>
        </p:spPr>
        <p:txBody>
          <a:bodyPr wrap="none" anchor="ctr"/>
          <a:lstStyle/>
          <a:p>
            <a:pPr eaLnBrk="0" hangingPunct="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Table Talk</a:t>
            </a:r>
            <a:endParaRPr lang="en-US" dirty="0"/>
          </a:p>
        </p:txBody>
      </p:sp>
      <p:sp>
        <p:nvSpPr>
          <p:cNvPr id="3" name="Content Placeholder 2"/>
          <p:cNvSpPr>
            <a:spLocks noGrp="1"/>
          </p:cNvSpPr>
          <p:nvPr>
            <p:ph sz="quarter" idx="1"/>
          </p:nvPr>
        </p:nvSpPr>
        <p:spPr>
          <a:xfrm>
            <a:off x="1371600" y="1447800"/>
            <a:ext cx="7162800" cy="1447800"/>
          </a:xfrm>
        </p:spPr>
        <p:txBody>
          <a:bodyPr/>
          <a:lstStyle/>
          <a:p>
            <a:pPr algn="ctr">
              <a:buNone/>
            </a:pPr>
            <a:r>
              <a:rPr lang="en-US" dirty="0"/>
              <a:t>H</a:t>
            </a:r>
            <a:r>
              <a:rPr lang="en-US" dirty="0" smtClean="0"/>
              <a:t>ow many LTELs or P-LTELs are at your site?</a:t>
            </a:r>
          </a:p>
          <a:p>
            <a:pPr algn="ctr">
              <a:buNone/>
            </a:pPr>
            <a:r>
              <a:rPr lang="en-US" dirty="0" smtClean="0"/>
              <a:t>What patterns do you see?</a:t>
            </a:r>
          </a:p>
          <a:p>
            <a:pPr algn="ctr">
              <a:buNone/>
            </a:pPr>
            <a:r>
              <a:rPr lang="en-US" dirty="0" smtClean="0"/>
              <a:t>How has your school addressed some these issues?</a:t>
            </a:r>
          </a:p>
          <a:p>
            <a:endParaRPr lang="en-US" dirty="0"/>
          </a:p>
        </p:txBody>
      </p:sp>
      <p:pic>
        <p:nvPicPr>
          <p:cNvPr id="51202" name="Picture 2" descr="http://ncfy.acf.hhs.gov/sites/default/files/u9/meeting.jpg"/>
          <p:cNvPicPr>
            <a:picLocks noChangeAspect="1" noChangeArrowheads="1"/>
          </p:cNvPicPr>
          <p:nvPr/>
        </p:nvPicPr>
        <p:blipFill>
          <a:blip r:embed="rId3" cstate="print"/>
          <a:srcRect/>
          <a:stretch>
            <a:fillRect/>
          </a:stretch>
        </p:blipFill>
        <p:spPr bwMode="auto">
          <a:xfrm>
            <a:off x="3048000" y="3138250"/>
            <a:ext cx="3648075" cy="305299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Plan</a:t>
            </a:r>
            <a:endParaRPr lang="en-US" dirty="0"/>
          </a:p>
        </p:txBody>
      </p:sp>
      <p:sp>
        <p:nvSpPr>
          <p:cNvPr id="3" name="Content Placeholder 2"/>
          <p:cNvSpPr>
            <a:spLocks noGrp="1"/>
          </p:cNvSpPr>
          <p:nvPr>
            <p:ph sz="quarter" idx="1"/>
          </p:nvPr>
        </p:nvSpPr>
        <p:spPr>
          <a:xfrm>
            <a:off x="914400" y="1447800"/>
            <a:ext cx="8001000" cy="3276600"/>
          </a:xfrm>
        </p:spPr>
        <p:txBody>
          <a:bodyPr>
            <a:normAutofit/>
          </a:bodyPr>
          <a:lstStyle/>
          <a:p>
            <a:r>
              <a:rPr lang="en-US" dirty="0" smtClean="0"/>
              <a:t>Part of the U.S. Department of Education’s Office for Civil Rights agreement (October 2011)</a:t>
            </a:r>
          </a:p>
          <a:p>
            <a:r>
              <a:rPr lang="en-US" dirty="0" smtClean="0"/>
              <a:t>Board Approved in June 2012</a:t>
            </a:r>
          </a:p>
          <a:p>
            <a:r>
              <a:rPr lang="en-US" dirty="0" smtClean="0"/>
              <a:t>Stakeholder groups involved: </a:t>
            </a:r>
          </a:p>
          <a:p>
            <a:pPr lvl="1"/>
            <a:r>
              <a:rPr lang="en-US" dirty="0" smtClean="0"/>
              <a:t>AALA, UTLA, Parents, Experts, Consultants</a:t>
            </a:r>
          </a:p>
          <a:p>
            <a:endParaRPr lang="en-US" dirty="0"/>
          </a:p>
        </p:txBody>
      </p:sp>
      <p:pic>
        <p:nvPicPr>
          <p:cNvPr id="13314" name="Picture 2" descr="http://notebook.lausd.net/pls/ptl/docs/1/1052496.GIF">
            <a:hlinkClick r:id="rId2"/>
          </p:cNvPr>
          <p:cNvPicPr>
            <a:picLocks noChangeAspect="1" noChangeArrowheads="1"/>
          </p:cNvPicPr>
          <p:nvPr/>
        </p:nvPicPr>
        <p:blipFill>
          <a:blip r:embed="rId3" cstate="print"/>
          <a:srcRect/>
          <a:stretch>
            <a:fillRect/>
          </a:stretch>
        </p:blipFill>
        <p:spPr bwMode="auto">
          <a:xfrm>
            <a:off x="6781800" y="2667000"/>
            <a:ext cx="2057400" cy="2571750"/>
          </a:xfrm>
          <a:prstGeom prst="rect">
            <a:avLst/>
          </a:prstGeom>
          <a:noFill/>
        </p:spPr>
      </p:pic>
      <p:sp>
        <p:nvSpPr>
          <p:cNvPr id="4" name="TextBox 3"/>
          <p:cNvSpPr txBox="1"/>
          <p:nvPr/>
        </p:nvSpPr>
        <p:spPr>
          <a:xfrm>
            <a:off x="457200" y="6248400"/>
            <a:ext cx="8534400" cy="369332"/>
          </a:xfrm>
          <a:prstGeom prst="rect">
            <a:avLst/>
          </a:prstGeom>
          <a:noFill/>
        </p:spPr>
        <p:txBody>
          <a:bodyPr wrap="square" rtlCol="0">
            <a:spAutoFit/>
          </a:bodyPr>
          <a:lstStyle/>
          <a:p>
            <a:r>
              <a:rPr lang="en-US" dirty="0" smtClean="0"/>
              <a:t>Note:  Master Plan is currently being revised this year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Plan</a:t>
            </a:r>
            <a:endParaRPr lang="en-US" dirty="0"/>
          </a:p>
        </p:txBody>
      </p:sp>
      <p:sp>
        <p:nvSpPr>
          <p:cNvPr id="4" name="Text Placeholder 3"/>
          <p:cNvSpPr>
            <a:spLocks noGrp="1"/>
          </p:cNvSpPr>
          <p:nvPr>
            <p:ph type="body" idx="1"/>
          </p:nvPr>
        </p:nvSpPr>
        <p:spPr>
          <a:ln>
            <a:solidFill>
              <a:schemeClr val="tx1"/>
            </a:solidFill>
          </a:ln>
        </p:spPr>
        <p:txBody>
          <a:bodyPr/>
          <a:lstStyle/>
          <a:p>
            <a:r>
              <a:rPr lang="en-US" dirty="0" smtClean="0"/>
              <a:t>Page 63 (Middle Schools)</a:t>
            </a:r>
            <a:endParaRPr lang="en-US" dirty="0"/>
          </a:p>
        </p:txBody>
      </p:sp>
      <p:sp>
        <p:nvSpPr>
          <p:cNvPr id="5" name="Text Placeholder 4"/>
          <p:cNvSpPr>
            <a:spLocks noGrp="1"/>
          </p:cNvSpPr>
          <p:nvPr>
            <p:ph type="body" sz="half" idx="3"/>
          </p:nvPr>
        </p:nvSpPr>
        <p:spPr>
          <a:solidFill>
            <a:schemeClr val="bg1"/>
          </a:solidFill>
          <a:ln>
            <a:solidFill>
              <a:schemeClr val="tx1"/>
            </a:solidFill>
          </a:ln>
        </p:spPr>
        <p:txBody>
          <a:bodyPr/>
          <a:lstStyle/>
          <a:p>
            <a:r>
              <a:rPr lang="en-US" dirty="0" smtClean="0"/>
              <a:t>Page 66 (High Schools)</a:t>
            </a:r>
            <a:endParaRPr lang="en-US" dirty="0"/>
          </a:p>
        </p:txBody>
      </p:sp>
      <p:sp>
        <p:nvSpPr>
          <p:cNvPr id="6" name="Content Placeholder 5"/>
          <p:cNvSpPr>
            <a:spLocks noGrp="1"/>
          </p:cNvSpPr>
          <p:nvPr>
            <p:ph sz="half" idx="4"/>
          </p:nvPr>
        </p:nvSpPr>
        <p:spPr>
          <a:xfrm>
            <a:off x="4953000" y="2247900"/>
            <a:ext cx="3733800" cy="4152900"/>
          </a:xfrm>
          <a:ln>
            <a:solidFill>
              <a:schemeClr val="tx1"/>
            </a:solidFill>
          </a:ln>
        </p:spPr>
        <p:txBody>
          <a:bodyPr>
            <a:normAutofit fontScale="62500" lnSpcReduction="20000"/>
          </a:bodyPr>
          <a:lstStyle/>
          <a:p>
            <a:pPr>
              <a:buNone/>
            </a:pPr>
            <a:r>
              <a:rPr lang="en-US" dirty="0" smtClean="0"/>
              <a:t>	</a:t>
            </a:r>
          </a:p>
          <a:p>
            <a:pPr>
              <a:buNone/>
            </a:pPr>
            <a:r>
              <a:rPr lang="en-US" dirty="0" smtClean="0"/>
              <a:t>	</a:t>
            </a:r>
            <a:r>
              <a:rPr lang="en-US" sz="3200" dirty="0" smtClean="0"/>
              <a:t> “All LTELs in </a:t>
            </a:r>
            <a:r>
              <a:rPr lang="en-US" sz="3200" dirty="0" smtClean="0">
                <a:solidFill>
                  <a:srgbClr val="FF0000"/>
                </a:solidFill>
              </a:rPr>
              <a:t>grades 9-12 </a:t>
            </a:r>
            <a:r>
              <a:rPr lang="en-US" sz="3200" dirty="0" smtClean="0"/>
              <a:t>are designated a counselor, teacher specialist or faculty member to monitor their language status, test, goals for meeting grade level standards and reclassification.  All LTEL students and their parents meet at least twice yearly with this designated faculty member to review current language status, program placement, test results and goals for attaining reclassification criteria and accelerated academic progress targets.”</a:t>
            </a:r>
            <a:endParaRPr lang="en-US" sz="3200" dirty="0"/>
          </a:p>
        </p:txBody>
      </p:sp>
      <p:sp>
        <p:nvSpPr>
          <p:cNvPr id="7" name="Content Placeholder 5"/>
          <p:cNvSpPr txBox="1">
            <a:spLocks/>
          </p:cNvSpPr>
          <p:nvPr/>
        </p:nvSpPr>
        <p:spPr>
          <a:xfrm>
            <a:off x="914400" y="2244525"/>
            <a:ext cx="3733800" cy="4152900"/>
          </a:xfrm>
          <a:prstGeom prst="rect">
            <a:avLst/>
          </a:prstGeom>
          <a:ln>
            <a:solidFill>
              <a:schemeClr val="tx1"/>
            </a:solidFill>
          </a:ln>
        </p:spPr>
        <p:txBody>
          <a:bodyPr vert="horz">
            <a:normAutofit fontScale="62500" lnSpcReduction="2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“All </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middle</a:t>
            </a:r>
            <a:r>
              <a:rPr kumimoji="0" lang="en-US" sz="3200" b="0" i="0" u="none" strike="noStrike" kern="1200" cap="none" spc="0" normalizeH="0" noProof="0" dirty="0" smtClean="0">
                <a:ln>
                  <a:noFill/>
                </a:ln>
                <a:solidFill>
                  <a:srgbClr val="FF0000"/>
                </a:solidFill>
                <a:effectLst/>
                <a:uLnTx/>
                <a:uFillTx/>
                <a:latin typeface="+mn-lt"/>
                <a:ea typeface="+mn-ea"/>
                <a:cs typeface="+mn-cs"/>
              </a:rPr>
              <a:t> school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LTELs are designated a specific counselor, teacher specialist or faculty member to monitor their language status, test, goals for meeting grade level standards and reclassification.  All LTELs and their parents meet at least twice yearly with the designated faculty member to review current language status, program placement, test results and goals for attaining reclassification criteria and accelerated academic progress targets.”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533401"/>
            <a:ext cx="3505200" cy="5334000"/>
          </a:xfrm>
          <a:prstGeom prst="rect">
            <a:avLst/>
          </a:prstGeom>
          <a:solidFill>
            <a:srgbClr val="FFFF00"/>
          </a:solidFill>
          <a:ln>
            <a:solidFill>
              <a:schemeClr val="tx1"/>
            </a:solidFill>
          </a:ln>
        </p:spPr>
        <p:txBody>
          <a:bodyPr wrap="square" rtlCol="0">
            <a:spAutoFit/>
          </a:bodyPr>
          <a:lstStyle/>
          <a:p>
            <a:pPr marL="274320" lvl="0" indent="-274320">
              <a:spcBef>
                <a:spcPts val="580"/>
              </a:spcBef>
              <a:buClr>
                <a:schemeClr val="accent1"/>
              </a:buClr>
              <a:buSzPct val="85000"/>
              <a:defRPr/>
            </a:pPr>
            <a:r>
              <a:rPr lang="en-US" sz="3200" u="sng" dirty="0" smtClean="0">
                <a:solidFill>
                  <a:srgbClr val="000090"/>
                </a:solidFill>
              </a:rPr>
              <a:t>LD West</a:t>
            </a:r>
            <a:r>
              <a:rPr lang="en-US" sz="3200" dirty="0" smtClean="0">
                <a:solidFill>
                  <a:srgbClr val="000090"/>
                </a:solidFill>
              </a:rPr>
              <a:t>: </a:t>
            </a:r>
            <a:r>
              <a:rPr lang="en-US" sz="3200" dirty="0" smtClean="0"/>
              <a:t> </a:t>
            </a:r>
          </a:p>
          <a:p>
            <a:pPr marL="274320" lvl="0" indent="-274320">
              <a:spcBef>
                <a:spcPts val="580"/>
              </a:spcBef>
              <a:buClr>
                <a:schemeClr val="accent1"/>
              </a:buClr>
              <a:buSzPct val="85000"/>
              <a:defRPr/>
            </a:pPr>
            <a:r>
              <a:rPr lang="en-US" sz="2000" dirty="0" smtClean="0"/>
              <a:t>     All </a:t>
            </a:r>
            <a:r>
              <a:rPr lang="en-US" sz="2000" dirty="0" smtClean="0">
                <a:solidFill>
                  <a:srgbClr val="FF0000"/>
                </a:solidFill>
              </a:rPr>
              <a:t>elementary school </a:t>
            </a:r>
            <a:r>
              <a:rPr lang="en-US" sz="2000" dirty="0" smtClean="0"/>
              <a:t>LTELs are designated a specific teacher or faculty member to monitor their language status, test, goals for meeting grade level standards and reclassification.  All LTELs and their parents meet at least </a:t>
            </a:r>
            <a:r>
              <a:rPr lang="en-US" sz="2000" dirty="0" smtClean="0">
                <a:solidFill>
                  <a:srgbClr val="FF0000"/>
                </a:solidFill>
              </a:rPr>
              <a:t>twice</a:t>
            </a:r>
            <a:r>
              <a:rPr lang="en-US" sz="2000" dirty="0" smtClean="0"/>
              <a:t> yearly with the designated faculty member to review current language status, program placement, test results and goals for attaining reclassification criteria and accelerated academic progress targets.</a:t>
            </a:r>
          </a:p>
          <a:p>
            <a:pPr marL="274320" lvl="0" indent="-274320">
              <a:spcBef>
                <a:spcPts val="580"/>
              </a:spcBef>
              <a:buClr>
                <a:schemeClr val="accent1"/>
              </a:buClr>
              <a:buSzPct val="85000"/>
              <a:defRPr/>
            </a:pPr>
            <a:endParaRPr lang="en-US" sz="2000" dirty="0"/>
          </a:p>
        </p:txBody>
      </p:sp>
      <p:sp>
        <p:nvSpPr>
          <p:cNvPr id="4" name="TextBox 3"/>
          <p:cNvSpPr txBox="1"/>
          <p:nvPr/>
        </p:nvSpPr>
        <p:spPr>
          <a:xfrm>
            <a:off x="4800600" y="533400"/>
            <a:ext cx="3733800" cy="5657959"/>
          </a:xfrm>
          <a:prstGeom prst="rect">
            <a:avLst/>
          </a:prstGeom>
          <a:solidFill>
            <a:srgbClr val="FFFF00"/>
          </a:solidFill>
          <a:ln>
            <a:solidFill>
              <a:schemeClr val="tx1"/>
            </a:solidFill>
          </a:ln>
        </p:spPr>
        <p:txBody>
          <a:bodyPr wrap="square" rtlCol="0">
            <a:spAutoFit/>
          </a:bodyPr>
          <a:lstStyle/>
          <a:p>
            <a:pPr marL="274320" lvl="0" indent="-274320">
              <a:spcBef>
                <a:spcPts val="580"/>
              </a:spcBef>
              <a:buClr>
                <a:schemeClr val="accent1"/>
              </a:buClr>
              <a:buSzPct val="85000"/>
              <a:defRPr/>
            </a:pPr>
            <a:r>
              <a:rPr lang="en-US" sz="3200" u="sng" dirty="0" smtClean="0">
                <a:solidFill>
                  <a:srgbClr val="000090"/>
                </a:solidFill>
              </a:rPr>
              <a:t>LD West</a:t>
            </a:r>
            <a:r>
              <a:rPr lang="en-US" sz="3200" dirty="0" smtClean="0">
                <a:solidFill>
                  <a:srgbClr val="000090"/>
                </a:solidFill>
              </a:rPr>
              <a:t>: </a:t>
            </a:r>
            <a:r>
              <a:rPr lang="en-US" sz="3200" dirty="0" smtClean="0"/>
              <a:t> </a:t>
            </a:r>
          </a:p>
          <a:p>
            <a:pPr marL="274320" lvl="0" indent="-274320">
              <a:spcBef>
                <a:spcPts val="580"/>
              </a:spcBef>
              <a:buClr>
                <a:schemeClr val="accent1"/>
              </a:buClr>
              <a:buSzPct val="85000"/>
              <a:defRPr/>
            </a:pPr>
            <a:r>
              <a:rPr lang="en-US" sz="2000" dirty="0" smtClean="0"/>
              <a:t>     In </a:t>
            </a:r>
            <a:r>
              <a:rPr lang="en-US" sz="2000" smtClean="0">
                <a:solidFill>
                  <a:srgbClr val="FF0000"/>
                </a:solidFill>
              </a:rPr>
              <a:t>elementary schools</a:t>
            </a:r>
            <a:r>
              <a:rPr lang="en-US" sz="2000" smtClean="0"/>
              <a:t>, </a:t>
            </a:r>
            <a:r>
              <a:rPr lang="en-US" sz="2000" dirty="0" smtClean="0"/>
              <a:t>all </a:t>
            </a:r>
            <a:r>
              <a:rPr lang="en-US" sz="2000" dirty="0" smtClean="0">
                <a:solidFill>
                  <a:srgbClr val="FF0000"/>
                </a:solidFill>
              </a:rPr>
              <a:t>4</a:t>
            </a:r>
            <a:r>
              <a:rPr lang="en-US" sz="2000" baseline="30000" dirty="0" smtClean="0">
                <a:solidFill>
                  <a:srgbClr val="FF0000"/>
                </a:solidFill>
              </a:rPr>
              <a:t>th</a:t>
            </a:r>
            <a:r>
              <a:rPr lang="en-US" sz="2000" dirty="0" smtClean="0">
                <a:solidFill>
                  <a:srgbClr val="FF0000"/>
                </a:solidFill>
              </a:rPr>
              <a:t> and 5</a:t>
            </a:r>
            <a:r>
              <a:rPr lang="en-US" sz="2000" baseline="30000" dirty="0" smtClean="0">
                <a:solidFill>
                  <a:srgbClr val="FF0000"/>
                </a:solidFill>
              </a:rPr>
              <a:t>th</a:t>
            </a:r>
            <a:r>
              <a:rPr lang="en-US" sz="2000" dirty="0" smtClean="0">
                <a:solidFill>
                  <a:srgbClr val="FF0000"/>
                </a:solidFill>
              </a:rPr>
              <a:t> </a:t>
            </a:r>
            <a:r>
              <a:rPr lang="en-US" sz="2000" smtClean="0">
                <a:solidFill>
                  <a:srgbClr val="FF0000"/>
                </a:solidFill>
              </a:rPr>
              <a:t>grade P</a:t>
            </a:r>
            <a:r>
              <a:rPr lang="en-US" sz="2000" dirty="0" smtClean="0">
                <a:solidFill>
                  <a:srgbClr val="FF0000"/>
                </a:solidFill>
              </a:rPr>
              <a:t>-LTELs </a:t>
            </a:r>
            <a:r>
              <a:rPr lang="en-US" sz="2000" dirty="0" smtClean="0"/>
              <a:t>are designated a specific teacher or faculty member to monitor their language status, test, goals for meeting grade level standards and reclassification.  All P-LTELs and their parents meet at least </a:t>
            </a:r>
            <a:r>
              <a:rPr lang="en-US" sz="2000" dirty="0" smtClean="0">
                <a:solidFill>
                  <a:srgbClr val="FF0000"/>
                </a:solidFill>
              </a:rPr>
              <a:t>once</a:t>
            </a:r>
            <a:r>
              <a:rPr lang="en-US" sz="2000" dirty="0" smtClean="0"/>
              <a:t> yearly with the designated faculty member to review current language status, program placement, test results and goals for attaining reclassification criteria and accelerated academic progress targets.</a:t>
            </a:r>
          </a:p>
          <a:p>
            <a:pPr marL="274320" lvl="0" indent="-274320">
              <a:spcBef>
                <a:spcPts val="580"/>
              </a:spcBef>
              <a:buClr>
                <a:schemeClr val="accent1"/>
              </a:buClr>
              <a:buSzPct val="85000"/>
              <a:defRPr/>
            </a:pPr>
            <a:endParaRPr lang="en-US" sz="2000" dirty="0"/>
          </a:p>
        </p:txBody>
      </p:sp>
    </p:spTree>
    <p:extLst>
      <p:ext uri="{BB962C8B-B14F-4D97-AF65-F5344CB8AC3E}">
        <p14:creationId xmlns:p14="http://schemas.microsoft.com/office/powerpoint/2010/main" val="33778698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486400"/>
            <a:ext cx="7772400" cy="1143000"/>
          </a:xfrm>
        </p:spPr>
        <p:txBody>
          <a:bodyPr>
            <a:normAutofit fontScale="90000"/>
          </a:bodyPr>
          <a:lstStyle/>
          <a:p>
            <a:r>
              <a:rPr lang="en-US" dirty="0" smtClean="0"/>
              <a:t>Grab your phone</a:t>
            </a:r>
            <a:r>
              <a:rPr lang="is-IS" dirty="0" smtClean="0"/>
              <a:t>…</a:t>
            </a:r>
            <a:br>
              <a:rPr lang="is-IS" dirty="0" smtClean="0"/>
            </a:br>
            <a:r>
              <a:rPr lang="is-IS" dirty="0" smtClean="0"/>
              <a:t>Get up...</a:t>
            </a:r>
            <a:br>
              <a:rPr lang="is-IS" dirty="0" smtClean="0"/>
            </a:br>
            <a:r>
              <a:rPr lang="is-IS" dirty="0" smtClean="0"/>
              <a:t>Get into groups of three...</a:t>
            </a:r>
            <a:br>
              <a:rPr lang="is-IS" dirty="0" smtClean="0"/>
            </a:br>
            <a:r>
              <a:rPr lang="is-IS" dirty="0" smtClean="0"/>
              <a:t>Decide on a group name...</a:t>
            </a:r>
            <a:br>
              <a:rPr lang="is-IS" dirty="0" smtClean="0"/>
            </a:br>
            <a:r>
              <a:rPr lang="is-IS" dirty="0" smtClean="0"/>
              <a:t>Go to kahoot.it</a:t>
            </a:r>
            <a:endParaRPr lang="en-US" dirty="0"/>
          </a:p>
        </p:txBody>
      </p:sp>
      <p:pic>
        <p:nvPicPr>
          <p:cNvPr id="4" name="Content Placeholder 3" descr="picture 2017-01-11 at 2.47.04 PM.png"/>
          <p:cNvPicPr>
            <a:picLocks noGrp="1" noChangeAspect="1"/>
          </p:cNvPicPr>
          <p:nvPr>
            <p:ph sz="quarter" idx="1"/>
          </p:nvPr>
        </p:nvPicPr>
        <p:blipFill>
          <a:blip r:embed="rId2">
            <a:extLst>
              <a:ext uri="{28A0092B-C50C-407E-A947-70E740481C1C}">
                <a14:useLocalDpi xmlns:a14="http://schemas.microsoft.com/office/drawing/2010/main" val="0"/>
              </a:ext>
            </a:extLst>
          </a:blip>
          <a:srcRect l="6883" r="6883"/>
          <a:stretch>
            <a:fillRect/>
          </a:stretch>
        </p:blipFill>
        <p:spPr>
          <a:xfrm>
            <a:off x="1905000" y="1066800"/>
            <a:ext cx="4648200" cy="2734235"/>
          </a:xfrm>
        </p:spPr>
      </p:pic>
      <p:sp>
        <p:nvSpPr>
          <p:cNvPr id="5" name="Left Arrow 4"/>
          <p:cNvSpPr/>
          <p:nvPr/>
        </p:nvSpPr>
        <p:spPr>
          <a:xfrm>
            <a:off x="5257800" y="5943600"/>
            <a:ext cx="1676400" cy="6858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371600" y="-152400"/>
            <a:ext cx="77724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solidFill>
                  <a:srgbClr val="FF0000"/>
                </a:solidFill>
              </a:rPr>
              <a:t>Reclassification Challenge</a:t>
            </a:r>
            <a:endParaRPr lang="en-US" dirty="0">
              <a:solidFill>
                <a:srgbClr val="FF0000"/>
              </a:solidFill>
            </a:endParaRPr>
          </a:p>
        </p:txBody>
      </p:sp>
    </p:spTree>
    <p:extLst>
      <p:ext uri="{BB962C8B-B14F-4D97-AF65-F5344CB8AC3E}">
        <p14:creationId xmlns:p14="http://schemas.microsoft.com/office/powerpoint/2010/main" val="1162085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12-03 at 9.02.23 PM.png"/>
          <p:cNvPicPr>
            <a:picLocks noChangeAspect="1"/>
          </p:cNvPicPr>
          <p:nvPr/>
        </p:nvPicPr>
        <p:blipFill rotWithShape="1">
          <a:blip r:embed="rId3">
            <a:extLst>
              <a:ext uri="{28A0092B-C50C-407E-A947-70E740481C1C}">
                <a14:useLocalDpi xmlns:a14="http://schemas.microsoft.com/office/drawing/2010/main" val="0"/>
              </a:ext>
            </a:extLst>
          </a:blip>
          <a:srcRect l="17500" t="15556" r="15463" b="4148"/>
          <a:stretch/>
        </p:blipFill>
        <p:spPr>
          <a:xfrm>
            <a:off x="304800" y="760087"/>
            <a:ext cx="8305800" cy="5945513"/>
          </a:xfrm>
          <a:prstGeom prst="rect">
            <a:avLst/>
          </a:prstGeom>
        </p:spPr>
      </p:pic>
      <p:sp>
        <p:nvSpPr>
          <p:cNvPr id="2" name="Title 1"/>
          <p:cNvSpPr>
            <a:spLocks noGrp="1"/>
          </p:cNvSpPr>
          <p:nvPr>
            <p:ph type="title"/>
          </p:nvPr>
        </p:nvSpPr>
        <p:spPr>
          <a:xfrm>
            <a:off x="914400" y="-533400"/>
            <a:ext cx="7772400" cy="1524000"/>
          </a:xfrm>
        </p:spPr>
        <p:txBody>
          <a:bodyPr/>
          <a:lstStyle/>
          <a:p>
            <a:pPr algn="ctr"/>
            <a:r>
              <a:rPr lang="en-US" sz="3200" dirty="0" smtClean="0"/>
              <a:t>Reclassification of Eligible Students </a:t>
            </a:r>
            <a:r>
              <a:rPr lang="en-US" sz="2800" dirty="0" smtClean="0"/>
              <a:t/>
            </a:r>
            <a:br>
              <a:rPr lang="en-US" sz="2800" dirty="0" smtClean="0"/>
            </a:br>
            <a:r>
              <a:rPr lang="en-US" sz="2000" dirty="0" smtClean="0"/>
              <a:t>BUL-5619.4</a:t>
            </a:r>
            <a:endParaRPr lang="en-US" sz="20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67600" y="5562600"/>
            <a:ext cx="1713236" cy="10105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7884433" y="6477000"/>
            <a:ext cx="1411967" cy="461665"/>
          </a:xfrm>
          <a:prstGeom prst="rect">
            <a:avLst/>
          </a:prstGeom>
          <a:noFill/>
        </p:spPr>
        <p:txBody>
          <a:bodyPr wrap="square" rtlCol="0">
            <a:spAutoFit/>
          </a:bodyPr>
          <a:lstStyle/>
          <a:p>
            <a:r>
              <a:rPr lang="en-US" sz="2400" dirty="0" smtClean="0">
                <a:solidFill>
                  <a:schemeClr val="accent1">
                    <a:lumMod val="75000"/>
                  </a:schemeClr>
                </a:solidFill>
              </a:rPr>
              <a:t>A B Share</a:t>
            </a:r>
            <a:endParaRPr lang="en-US" sz="2400" dirty="0">
              <a:solidFill>
                <a:schemeClr val="accent1">
                  <a:lumMod val="75000"/>
                </a:schemeClr>
              </a:solidFill>
            </a:endParaRPr>
          </a:p>
        </p:txBody>
      </p:sp>
      <p:sp>
        <p:nvSpPr>
          <p:cNvPr id="7" name="Rectangle 6"/>
          <p:cNvSpPr/>
          <p:nvPr/>
        </p:nvSpPr>
        <p:spPr>
          <a:xfrm>
            <a:off x="3429000" y="1752600"/>
            <a:ext cx="1600200" cy="3581400"/>
          </a:xfrm>
          <a:prstGeom prst="rect">
            <a:avLst/>
          </a:prstGeom>
          <a:blipFill dpi="0" rotWithShape="1">
            <a:blip r:embed="rId5">
              <a:alphaModFix amt="0"/>
              <a:duotone>
                <a:schemeClr val="accent1">
                  <a:shade val="22000"/>
                  <a:satMod val="160000"/>
                </a:schemeClr>
                <a:schemeClr val="accent1">
                  <a:shade val="45000"/>
                  <a:satMod val="100000"/>
                </a:schemeClr>
              </a:duotone>
            </a:blip>
            <a:srcRect/>
            <a:tile tx="0" ty="0" sx="65000" sy="65000" flip="none" algn="ctr"/>
          </a:blipFill>
          <a:ln w="5715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029200" y="1752600"/>
            <a:ext cx="3352800" cy="3581400"/>
          </a:xfrm>
          <a:prstGeom prst="rect">
            <a:avLst/>
          </a:prstGeom>
          <a:blipFill dpi="0" rotWithShape="1">
            <a:blip r:embed="rId5">
              <a:alphaModFix amt="0"/>
              <a:duotone>
                <a:schemeClr val="accent1">
                  <a:shade val="22000"/>
                  <a:satMod val="160000"/>
                </a:schemeClr>
                <a:schemeClr val="accent1">
                  <a:shade val="45000"/>
                  <a:satMod val="100000"/>
                </a:schemeClr>
              </a:duotone>
            </a:blip>
            <a:srcRect/>
            <a:tile tx="0" ty="0" sx="65000" sy="65000" flip="none" algn="ctr"/>
          </a:blipFill>
          <a:ln w="5715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048933" y="5080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41023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467"/>
            <a:ext cx="7772400" cy="1143000"/>
          </a:xfrm>
        </p:spPr>
        <p:txBody>
          <a:bodyPr>
            <a:normAutofit fontScale="90000"/>
          </a:bodyPr>
          <a:lstStyle/>
          <a:p>
            <a:r>
              <a:rPr lang="en-US" dirty="0" smtClean="0"/>
              <a:t>LTEL Designee Roles &amp; Responsibilities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Monitors each LTEL’s/P-LTEL’s:</a:t>
            </a:r>
          </a:p>
          <a:p>
            <a:pPr lvl="1"/>
            <a:r>
              <a:rPr lang="en-US" dirty="0" smtClean="0"/>
              <a:t>Language status</a:t>
            </a:r>
          </a:p>
          <a:p>
            <a:pPr lvl="1"/>
            <a:r>
              <a:rPr lang="en-US" dirty="0" smtClean="0"/>
              <a:t>Test results</a:t>
            </a:r>
          </a:p>
          <a:p>
            <a:pPr lvl="1"/>
            <a:r>
              <a:rPr lang="en-US" dirty="0" smtClean="0"/>
              <a:t>Goals for meeting grade level standards</a:t>
            </a:r>
          </a:p>
          <a:p>
            <a:pPr lvl="1"/>
            <a:r>
              <a:rPr lang="en-US" dirty="0" smtClean="0"/>
              <a:t>Progress towards reclassification</a:t>
            </a:r>
          </a:p>
          <a:p>
            <a:r>
              <a:rPr lang="en-US" dirty="0" smtClean="0"/>
              <a:t>Meet with students and parents </a:t>
            </a:r>
            <a:r>
              <a:rPr lang="en-US" b="1" dirty="0" smtClean="0">
                <a:solidFill>
                  <a:srgbClr val="FF0000"/>
                </a:solidFill>
              </a:rPr>
              <a:t>twice</a:t>
            </a:r>
            <a:r>
              <a:rPr lang="en-US" b="1" dirty="0" smtClean="0"/>
              <a:t> a year for LTELs </a:t>
            </a:r>
            <a:r>
              <a:rPr lang="en-US" dirty="0" smtClean="0"/>
              <a:t>and </a:t>
            </a:r>
            <a:r>
              <a:rPr lang="en-US" b="1" dirty="0" smtClean="0">
                <a:solidFill>
                  <a:srgbClr val="FF0000"/>
                </a:solidFill>
              </a:rPr>
              <a:t>once</a:t>
            </a:r>
            <a:r>
              <a:rPr lang="en-US" b="1" dirty="0" smtClean="0"/>
              <a:t> a year for P-LTELs in 4</a:t>
            </a:r>
            <a:r>
              <a:rPr lang="en-US" b="1" baseline="30000" dirty="0" smtClean="0"/>
              <a:t>th</a:t>
            </a:r>
            <a:r>
              <a:rPr lang="en-US" b="1" dirty="0" smtClean="0"/>
              <a:t> and 5</a:t>
            </a:r>
            <a:r>
              <a:rPr lang="en-US" b="1" baseline="30000" dirty="0" smtClean="0"/>
              <a:t>th</a:t>
            </a:r>
            <a:r>
              <a:rPr lang="en-US" b="1" dirty="0" smtClean="0"/>
              <a:t> grade</a:t>
            </a:r>
            <a:r>
              <a:rPr lang="en-US" dirty="0" smtClean="0"/>
              <a:t>:</a:t>
            </a:r>
          </a:p>
          <a:p>
            <a:pPr lvl="1"/>
            <a:r>
              <a:rPr lang="en-US" dirty="0" smtClean="0"/>
              <a:t>Language status</a:t>
            </a:r>
          </a:p>
          <a:p>
            <a:pPr lvl="1"/>
            <a:r>
              <a:rPr lang="en-US" dirty="0" smtClean="0"/>
              <a:t>Program placement</a:t>
            </a:r>
          </a:p>
          <a:p>
            <a:pPr lvl="1"/>
            <a:r>
              <a:rPr lang="en-US" dirty="0" smtClean="0"/>
              <a:t>Test results</a:t>
            </a:r>
          </a:p>
          <a:p>
            <a:pPr lvl="1"/>
            <a:r>
              <a:rPr lang="en-US" dirty="0" smtClean="0"/>
              <a:t>Goals for attaining reclassification criteria and accelerate academic progress targets</a:t>
            </a:r>
          </a:p>
          <a:p>
            <a:r>
              <a:rPr lang="en-US" dirty="0" smtClean="0"/>
              <a:t>LTEL Designee will be a standing member of the Student Support &amp; Progress Team (SSPT)</a:t>
            </a:r>
          </a:p>
          <a:p>
            <a:r>
              <a:rPr lang="en-US" dirty="0" smtClean="0"/>
              <a:t>Maintain documentation of the individual conferences and meetings</a:t>
            </a:r>
            <a:endParaRPr lang="en-US" dirty="0"/>
          </a:p>
        </p:txBody>
      </p:sp>
      <p:pic>
        <p:nvPicPr>
          <p:cNvPr id="9217" name="Picture 1"/>
          <p:cNvPicPr>
            <a:picLocks noChangeAspect="1" noChangeArrowheads="1"/>
          </p:cNvPicPr>
          <p:nvPr/>
        </p:nvPicPr>
        <p:blipFill>
          <a:blip r:embed="rId3" cstate="print"/>
          <a:srcRect/>
          <a:stretch>
            <a:fillRect/>
          </a:stretch>
        </p:blipFill>
        <p:spPr bwMode="auto">
          <a:xfrm>
            <a:off x="6629400" y="990600"/>
            <a:ext cx="1905000" cy="1905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685800"/>
            <a:ext cx="7772400" cy="1628775"/>
          </a:xfrm>
        </p:spPr>
        <p:txBody>
          <a:bodyPr>
            <a:normAutofit fontScale="90000"/>
          </a:bodyPr>
          <a:lstStyle/>
          <a:p>
            <a:pPr algn="ctr"/>
            <a:r>
              <a:rPr lang="en-US" sz="5400" b="1" dirty="0" smtClean="0"/>
              <a:t>Tools  for Monitoring </a:t>
            </a:r>
            <a:br>
              <a:rPr lang="en-US" sz="5400" b="1" dirty="0" smtClean="0"/>
            </a:br>
            <a:r>
              <a:rPr lang="en-US" sz="5400" b="1" dirty="0" smtClean="0"/>
              <a:t>LTEL Data</a:t>
            </a:r>
            <a:endParaRPr lang="en-US" sz="5400" b="1" dirty="0"/>
          </a:p>
        </p:txBody>
      </p:sp>
      <p:pic>
        <p:nvPicPr>
          <p:cNvPr id="37890" name="Picture 2" descr="http://bestclipartblog.com/clipart-pics/tools-clip-art-2.png"/>
          <p:cNvPicPr>
            <a:picLocks noChangeAspect="1" noChangeArrowheads="1"/>
          </p:cNvPicPr>
          <p:nvPr/>
        </p:nvPicPr>
        <p:blipFill>
          <a:blip r:embed="rId2" cstate="print"/>
          <a:srcRect/>
          <a:stretch>
            <a:fillRect/>
          </a:stretch>
        </p:blipFill>
        <p:spPr bwMode="auto">
          <a:xfrm>
            <a:off x="3581400" y="3276600"/>
            <a:ext cx="2266950" cy="216013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a:xfrm>
            <a:off x="838200" y="1447800"/>
            <a:ext cx="8077200" cy="4572000"/>
          </a:xfrm>
        </p:spPr>
        <p:txBody>
          <a:bodyPr/>
          <a:lstStyle/>
          <a:p>
            <a:r>
              <a:rPr lang="en-US" dirty="0" smtClean="0"/>
              <a:t>Review the agreement made between LAUSD and the Office for Civil Rights</a:t>
            </a:r>
          </a:p>
          <a:p>
            <a:r>
              <a:rPr lang="en-US" dirty="0"/>
              <a:t>D</a:t>
            </a:r>
            <a:r>
              <a:rPr lang="en-US" dirty="0" smtClean="0"/>
              <a:t>efine Long Term English Learners (LTELs) and Potential Long Term English Learners (P-LTELs)</a:t>
            </a:r>
          </a:p>
          <a:p>
            <a:r>
              <a:rPr lang="en-US" dirty="0"/>
              <a:t>U</a:t>
            </a:r>
            <a:r>
              <a:rPr lang="en-US" dirty="0" smtClean="0"/>
              <a:t>nderstand the roles and responsibilities of the LTEL Designee</a:t>
            </a:r>
          </a:p>
          <a:p>
            <a:r>
              <a:rPr lang="en-US" dirty="0" smtClean="0"/>
              <a:t>Explore and use district’s monitoring tools and resources </a:t>
            </a:r>
          </a:p>
        </p:txBody>
      </p:sp>
      <p:pic>
        <p:nvPicPr>
          <p:cNvPr id="4" name="Picture 2"/>
          <p:cNvPicPr>
            <a:picLocks noChangeAspect="1" noChangeArrowheads="1"/>
          </p:cNvPicPr>
          <p:nvPr/>
        </p:nvPicPr>
        <p:blipFill>
          <a:blip r:embed="rId2" cstate="print"/>
          <a:srcRect/>
          <a:stretch>
            <a:fillRect/>
          </a:stretch>
        </p:blipFill>
        <p:spPr bwMode="auto">
          <a:xfrm>
            <a:off x="3048000" y="4191000"/>
            <a:ext cx="3133110" cy="25146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 Dashboard</a:t>
            </a:r>
            <a:endParaRPr lang="en-US" dirty="0"/>
          </a:p>
        </p:txBody>
      </p:sp>
      <p:sp>
        <p:nvSpPr>
          <p:cNvPr id="6" name="Text Placeholder 4"/>
          <p:cNvSpPr>
            <a:spLocks noGrp="1"/>
          </p:cNvSpPr>
          <p:nvPr>
            <p:ph type="body" idx="1"/>
          </p:nvPr>
        </p:nvSpPr>
        <p:spPr>
          <a:xfrm>
            <a:off x="722313" y="2547938"/>
            <a:ext cx="7772400" cy="1338262"/>
          </a:xfrm>
        </p:spPr>
        <p:txBody>
          <a:bodyPr/>
          <a:lstStyle/>
          <a:p>
            <a:r>
              <a:rPr lang="en-US" dirty="0" smtClean="0">
                <a:solidFill>
                  <a:srgbClr val="000000"/>
                </a:solidFill>
              </a:rPr>
              <a:t>Accessing language status, test results, program placement, progress toward reclassification</a:t>
            </a:r>
            <a:endParaRPr lang="en-US" dirty="0">
              <a:solidFill>
                <a:srgbClr val="000000"/>
              </a:solidFill>
            </a:endParaRPr>
          </a:p>
        </p:txBody>
      </p:sp>
    </p:spTree>
    <p:extLst>
      <p:ext uri="{BB962C8B-B14F-4D97-AF65-F5344CB8AC3E}">
        <p14:creationId xmlns:p14="http://schemas.microsoft.com/office/powerpoint/2010/main" val="29716581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7-12-03 at 9.11.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14400"/>
            <a:ext cx="4746041" cy="5535817"/>
          </a:xfrm>
          <a:prstGeom prst="rect">
            <a:avLst/>
          </a:prstGeom>
        </p:spPr>
      </p:pic>
      <p:sp>
        <p:nvSpPr>
          <p:cNvPr id="2" name="Title 1"/>
          <p:cNvSpPr>
            <a:spLocks noGrp="1"/>
          </p:cNvSpPr>
          <p:nvPr>
            <p:ph type="title"/>
          </p:nvPr>
        </p:nvSpPr>
        <p:spPr>
          <a:xfrm>
            <a:off x="4887060" y="857396"/>
            <a:ext cx="4333901" cy="5332987"/>
          </a:xfrm>
        </p:spPr>
        <p:txBody>
          <a:bodyPr>
            <a:normAutofit fontScale="90000"/>
          </a:bodyPr>
          <a:lstStyle/>
          <a:p>
            <a:r>
              <a:rPr lang="en-US" sz="4000" dirty="0" smtClean="0"/>
              <a:t>Go to </a:t>
            </a:r>
            <a:br>
              <a:rPr lang="en-US" sz="4000" dirty="0" smtClean="0"/>
            </a:br>
            <a:r>
              <a:rPr lang="en-US" sz="4000" b="1" dirty="0" err="1" smtClean="0">
                <a:solidFill>
                  <a:schemeClr val="tx2">
                    <a:lumMod val="40000"/>
                    <a:lumOff val="60000"/>
                  </a:schemeClr>
                </a:solidFill>
              </a:rPr>
              <a:t>mmed.lausd.net</a:t>
            </a:r>
            <a:r>
              <a:rPr lang="en-US" sz="4000" b="1" dirty="0" smtClean="0">
                <a:solidFill>
                  <a:schemeClr val="tx2">
                    <a:lumMod val="40000"/>
                    <a:lumOff val="60000"/>
                  </a:schemeClr>
                </a:solidFill>
              </a:rPr>
              <a:t/>
            </a:r>
            <a:br>
              <a:rPr lang="en-US" sz="4000" b="1" dirty="0" smtClean="0">
                <a:solidFill>
                  <a:schemeClr val="tx2">
                    <a:lumMod val="40000"/>
                    <a:lumOff val="60000"/>
                  </a:schemeClr>
                </a:solidFill>
              </a:rPr>
            </a:br>
            <a:r>
              <a:rPr lang="en-US" sz="4000" dirty="0" smtClean="0"/>
              <a:t>to access the </a:t>
            </a:r>
            <a:br>
              <a:rPr lang="en-US" sz="4000" dirty="0" smtClean="0"/>
            </a:br>
            <a:r>
              <a:rPr lang="en-US" sz="4000" dirty="0" smtClean="0"/>
              <a:t>EL Dashboard</a:t>
            </a:r>
            <a:r>
              <a:rPr lang="en-US" dirty="0"/>
              <a:t> </a:t>
            </a:r>
            <a:r>
              <a:rPr lang="en-US" dirty="0" smtClean="0"/>
              <a:t>or go to </a:t>
            </a:r>
            <a:r>
              <a:rPr lang="en-US" b="1" dirty="0" err="1" smtClean="0">
                <a:solidFill>
                  <a:srgbClr val="8EB4E3"/>
                </a:solidFill>
              </a:rPr>
              <a:t>focus.lausd.net</a:t>
            </a:r>
            <a:r>
              <a:rPr lang="en-US" b="1" dirty="0" smtClean="0"/>
              <a:t>.</a:t>
            </a:r>
            <a:r>
              <a:rPr lang="en-US" dirty="0" smtClean="0"/>
              <a:t/>
            </a:r>
            <a:br>
              <a:rPr lang="en-US" dirty="0" smtClean="0"/>
            </a:br>
            <a:r>
              <a:rPr lang="en-US" sz="4000" dirty="0"/>
              <a:t/>
            </a:r>
            <a:br>
              <a:rPr lang="en-US" sz="4000" dirty="0"/>
            </a:br>
            <a:r>
              <a:rPr lang="en-US" sz="2800" dirty="0" smtClean="0"/>
              <a:t>Principals, </a:t>
            </a:r>
            <a:br>
              <a:rPr lang="en-US" sz="2800" dirty="0" smtClean="0"/>
            </a:br>
            <a:r>
              <a:rPr lang="en-US" sz="2800" dirty="0" smtClean="0"/>
              <a:t>EL Designees and</a:t>
            </a:r>
            <a:br>
              <a:rPr lang="en-US" sz="2800" dirty="0" smtClean="0"/>
            </a:br>
            <a:r>
              <a:rPr lang="en-US" sz="2800" dirty="0" smtClean="0"/>
              <a:t>Title III Coaches have access to the EL Dashboard.</a:t>
            </a:r>
            <a:br>
              <a:rPr lang="en-US" sz="2800" dirty="0" smtClean="0"/>
            </a:br>
            <a:endParaRPr lang="en-US" sz="2800" b="1" dirty="0"/>
          </a:p>
        </p:txBody>
      </p:sp>
      <p:sp>
        <p:nvSpPr>
          <p:cNvPr id="5" name="Left Arrow 4"/>
          <p:cNvSpPr/>
          <p:nvPr/>
        </p:nvSpPr>
        <p:spPr>
          <a:xfrm rot="12473904">
            <a:off x="1419520" y="4804717"/>
            <a:ext cx="1808597" cy="65405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260531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12-03 at 9.14.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90600"/>
            <a:ext cx="5992608" cy="4572000"/>
          </a:xfrm>
          <a:prstGeom prst="rect">
            <a:avLst/>
          </a:prstGeom>
        </p:spPr>
      </p:pic>
      <p:sp>
        <p:nvSpPr>
          <p:cNvPr id="3" name="Left Arrow 2"/>
          <p:cNvSpPr/>
          <p:nvPr/>
        </p:nvSpPr>
        <p:spPr>
          <a:xfrm rot="20421036">
            <a:off x="2305999" y="1045361"/>
            <a:ext cx="1372373" cy="8098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extBox 1"/>
          <p:cNvSpPr txBox="1"/>
          <p:nvPr/>
        </p:nvSpPr>
        <p:spPr>
          <a:xfrm>
            <a:off x="6096000" y="1752600"/>
            <a:ext cx="2819399" cy="35394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t>If you are going through </a:t>
            </a:r>
            <a:r>
              <a:rPr lang="en-US" sz="2800" dirty="0" err="1" smtClean="0"/>
              <a:t>mmed.lausd.net</a:t>
            </a:r>
            <a:r>
              <a:rPr lang="en-US" sz="2800" dirty="0" smtClean="0"/>
              <a:t>, click on English Learner Dashboard and log in to access your school’s EL Dashboard.</a:t>
            </a:r>
            <a:endParaRPr lang="en-US" sz="2800" dirty="0"/>
          </a:p>
        </p:txBody>
      </p:sp>
    </p:spTree>
    <p:extLst>
      <p:ext uri="{BB962C8B-B14F-4D97-AF65-F5344CB8AC3E}">
        <p14:creationId xmlns:p14="http://schemas.microsoft.com/office/powerpoint/2010/main" val="6169714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7" y="-276692"/>
            <a:ext cx="9347199" cy="1336956"/>
          </a:xfrm>
        </p:spPr>
        <p:txBody>
          <a:bodyPr/>
          <a:lstStyle/>
          <a:p>
            <a:pPr algn="ctr"/>
            <a:r>
              <a:rPr lang="en-US" dirty="0" err="1"/>
              <a:t>f</a:t>
            </a:r>
            <a:r>
              <a:rPr lang="en-US" dirty="0" err="1" smtClean="0"/>
              <a:t>ocus.lausd.net</a:t>
            </a:r>
            <a:endParaRPr lang="en-US" sz="4000" dirty="0"/>
          </a:p>
        </p:txBody>
      </p:sp>
      <p:sp>
        <p:nvSpPr>
          <p:cNvPr id="3" name="Content Placeholder 2"/>
          <p:cNvSpPr>
            <a:spLocks noGrp="1"/>
          </p:cNvSpPr>
          <p:nvPr>
            <p:ph idx="1"/>
          </p:nvPr>
        </p:nvSpPr>
        <p:spPr>
          <a:xfrm>
            <a:off x="261407" y="1119532"/>
            <a:ext cx="8611659" cy="4343400"/>
          </a:xfrm>
        </p:spPr>
        <p:txBody>
          <a:bodyPr/>
          <a:lstStyle/>
          <a:p>
            <a:pPr marL="0" indent="0">
              <a:buNone/>
            </a:pPr>
            <a:r>
              <a:rPr lang="en-US" dirty="0" smtClean="0"/>
              <a:t>Click on the </a:t>
            </a:r>
            <a:r>
              <a:rPr lang="en-US" b="1" dirty="0" smtClean="0"/>
              <a:t>MMED tile </a:t>
            </a:r>
            <a:r>
              <a:rPr lang="en-US" dirty="0" smtClean="0"/>
              <a:t>at the bottom of the screen.</a:t>
            </a:r>
          </a:p>
          <a:p>
            <a:pPr marL="0" indent="0">
              <a:buNone/>
            </a:pPr>
            <a:endParaRPr lang="en-US" dirty="0"/>
          </a:p>
        </p:txBody>
      </p:sp>
      <p:pic>
        <p:nvPicPr>
          <p:cNvPr id="6" name="Picture 5" descr="picture 2017-12-03 at 11.02.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828800"/>
            <a:ext cx="8218059" cy="4662825"/>
          </a:xfrm>
          <a:prstGeom prst="rect">
            <a:avLst/>
          </a:prstGeom>
        </p:spPr>
        <p:style>
          <a:lnRef idx="2">
            <a:schemeClr val="dk1"/>
          </a:lnRef>
          <a:fillRef idx="1">
            <a:schemeClr val="lt1"/>
          </a:fillRef>
          <a:effectRef idx="0">
            <a:schemeClr val="dk1"/>
          </a:effectRef>
          <a:fontRef idx="minor">
            <a:schemeClr val="dk1"/>
          </a:fontRef>
        </p:style>
      </p:pic>
      <p:sp>
        <p:nvSpPr>
          <p:cNvPr id="7" name="Left Arrow 6"/>
          <p:cNvSpPr/>
          <p:nvPr/>
        </p:nvSpPr>
        <p:spPr>
          <a:xfrm>
            <a:off x="3429000" y="5334000"/>
            <a:ext cx="2760133" cy="93133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FF"/>
                </a:solidFill>
              </a:rPr>
              <a:t>Click on MMED Tile</a:t>
            </a:r>
            <a:endParaRPr lang="en-US" b="1" dirty="0">
              <a:solidFill>
                <a:srgbClr val="FFFFFF"/>
              </a:solidFill>
            </a:endParaRPr>
          </a:p>
        </p:txBody>
      </p:sp>
    </p:spTree>
    <p:extLst>
      <p:ext uri="{BB962C8B-B14F-4D97-AF65-F5344CB8AC3E}">
        <p14:creationId xmlns:p14="http://schemas.microsoft.com/office/powerpoint/2010/main" val="7528987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347199" cy="1336956"/>
          </a:xfrm>
        </p:spPr>
        <p:txBody>
          <a:bodyPr/>
          <a:lstStyle/>
          <a:p>
            <a:r>
              <a:rPr lang="en-US" sz="4000" dirty="0" smtClean="0"/>
              <a:t>Data Changes on the EL Dashboard!!!</a:t>
            </a:r>
            <a:endParaRPr lang="en-US" sz="4000" dirty="0"/>
          </a:p>
        </p:txBody>
      </p:sp>
      <p:sp>
        <p:nvSpPr>
          <p:cNvPr id="3" name="Content Placeholder 2"/>
          <p:cNvSpPr>
            <a:spLocks noGrp="1"/>
          </p:cNvSpPr>
          <p:nvPr>
            <p:ph idx="1"/>
          </p:nvPr>
        </p:nvSpPr>
        <p:spPr>
          <a:xfrm>
            <a:off x="261407" y="1119532"/>
            <a:ext cx="8611659" cy="4343400"/>
          </a:xfrm>
        </p:spPr>
        <p:txBody>
          <a:bodyPr/>
          <a:lstStyle/>
          <a:p>
            <a:pPr marL="457200" indent="-457200">
              <a:buFont typeface="+mj-lt"/>
              <a:buAutoNum type="arabicPeriod"/>
            </a:pPr>
            <a:r>
              <a:rPr lang="en-US" dirty="0" smtClean="0"/>
              <a:t>Click on the “MMED Dashboard Home” in the “Operational Dashboards” at the bottom of the screen. </a:t>
            </a:r>
          </a:p>
          <a:p>
            <a:pPr marL="0" indent="0">
              <a:buNone/>
            </a:pPr>
            <a:endParaRPr lang="en-US" dirty="0"/>
          </a:p>
        </p:txBody>
      </p:sp>
      <p:pic>
        <p:nvPicPr>
          <p:cNvPr id="5" name="Picture 4" descr="picture 2017-12-03 at 11.03.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514600"/>
            <a:ext cx="5130800" cy="2358890"/>
          </a:xfrm>
          <a:prstGeom prst="rect">
            <a:avLst/>
          </a:prstGeom>
        </p:spPr>
      </p:pic>
      <p:sp>
        <p:nvSpPr>
          <p:cNvPr id="6" name="Left Arrow 5"/>
          <p:cNvSpPr/>
          <p:nvPr/>
        </p:nvSpPr>
        <p:spPr>
          <a:xfrm>
            <a:off x="2590800" y="3962400"/>
            <a:ext cx="5401732" cy="118764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Click on MMED Dashboard Home</a:t>
            </a:r>
            <a:endParaRPr lang="en-US" b="1" dirty="0">
              <a:solidFill>
                <a:schemeClr val="bg1"/>
              </a:solidFill>
            </a:endParaRPr>
          </a:p>
        </p:txBody>
      </p:sp>
    </p:spTree>
    <p:extLst>
      <p:ext uri="{BB962C8B-B14F-4D97-AF65-F5344CB8AC3E}">
        <p14:creationId xmlns:p14="http://schemas.microsoft.com/office/powerpoint/2010/main" val="27430695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2016-11-12 at 10.53.46 AM.png"/>
          <p:cNvPicPr>
            <a:picLocks noGrp="1" noChangeAspect="1"/>
          </p:cNvPicPr>
          <p:nvPr>
            <p:ph idx="1"/>
          </p:nvPr>
        </p:nvPicPr>
        <p:blipFill>
          <a:blip r:embed="rId3">
            <a:extLst>
              <a:ext uri="{28A0092B-C50C-407E-A947-70E740481C1C}">
                <a14:useLocalDpi xmlns:a14="http://schemas.microsoft.com/office/drawing/2010/main" val="0"/>
              </a:ext>
            </a:extLst>
          </a:blip>
          <a:srcRect t="-8460" b="-8460"/>
          <a:stretch>
            <a:fillRect/>
          </a:stretch>
        </p:blipFill>
        <p:spPr>
          <a:xfrm>
            <a:off x="549275" y="-153895"/>
            <a:ext cx="8042276" cy="4343400"/>
          </a:xfrm>
        </p:spPr>
      </p:pic>
      <p:sp>
        <p:nvSpPr>
          <p:cNvPr id="8" name="TextBox 7"/>
          <p:cNvSpPr txBox="1"/>
          <p:nvPr/>
        </p:nvSpPr>
        <p:spPr>
          <a:xfrm>
            <a:off x="1752600" y="4191000"/>
            <a:ext cx="6400800" cy="2062103"/>
          </a:xfrm>
          <a:prstGeom prst="rect">
            <a:avLst/>
          </a:prstGeom>
          <a:noFill/>
        </p:spPr>
        <p:txBody>
          <a:bodyPr wrap="square" rtlCol="0">
            <a:spAutoFit/>
          </a:bodyPr>
          <a:lstStyle/>
          <a:p>
            <a:r>
              <a:rPr lang="en-US" sz="3200" dirty="0" smtClean="0"/>
              <a:t>According to the EL Dashboard:</a:t>
            </a:r>
          </a:p>
          <a:p>
            <a:endParaRPr lang="en-US" sz="3200" dirty="0"/>
          </a:p>
          <a:p>
            <a:pPr marL="457200" indent="-457200">
              <a:buAutoNum type="arabicPeriod"/>
            </a:pPr>
            <a:r>
              <a:rPr lang="en-US" sz="3200" dirty="0" smtClean="0"/>
              <a:t>How many LTELs do you have?</a:t>
            </a:r>
          </a:p>
          <a:p>
            <a:pPr marL="457200" indent="-457200">
              <a:buAutoNum type="arabicPeriod"/>
            </a:pPr>
            <a:r>
              <a:rPr lang="en-US" sz="3200" dirty="0" smtClean="0"/>
              <a:t>How many P-LTELs do you have?</a:t>
            </a:r>
          </a:p>
        </p:txBody>
      </p:sp>
      <p:sp>
        <p:nvSpPr>
          <p:cNvPr id="9" name="Rounded Rectangle 8"/>
          <p:cNvSpPr/>
          <p:nvPr/>
        </p:nvSpPr>
        <p:spPr>
          <a:xfrm>
            <a:off x="549276" y="365503"/>
            <a:ext cx="8042276" cy="827193"/>
          </a:xfrm>
          <a:prstGeom prst="roundRect">
            <a:avLst/>
          </a:prstGeom>
          <a:solidFill>
            <a:srgbClr val="FFFF00">
              <a:alpha val="15000"/>
            </a:srgbClr>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570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 Your School’s </a:t>
            </a:r>
            <a:br>
              <a:rPr lang="en-US" dirty="0" smtClean="0"/>
            </a:br>
            <a:r>
              <a:rPr lang="en-US" dirty="0" smtClean="0"/>
              <a:t>EL Profiles</a:t>
            </a:r>
            <a:endParaRPr lang="en-US" dirty="0"/>
          </a:p>
        </p:txBody>
      </p:sp>
      <p:pic>
        <p:nvPicPr>
          <p:cNvPr id="4" name="Content Placeholder 3" descr="picture 2016-11-12 at 11.12.43 AM.png"/>
          <p:cNvPicPr>
            <a:picLocks noGrp="1" noChangeAspect="1"/>
          </p:cNvPicPr>
          <p:nvPr>
            <p:ph idx="1"/>
          </p:nvPr>
        </p:nvPicPr>
        <p:blipFill>
          <a:blip r:embed="rId2">
            <a:extLst>
              <a:ext uri="{28A0092B-C50C-407E-A947-70E740481C1C}">
                <a14:useLocalDpi xmlns:a14="http://schemas.microsoft.com/office/drawing/2010/main" val="0"/>
              </a:ext>
            </a:extLst>
          </a:blip>
          <a:srcRect t="-14988" b="-14988"/>
          <a:stretch>
            <a:fillRect/>
          </a:stretch>
        </p:blipFill>
        <p:spPr>
          <a:xfrm>
            <a:off x="549275" y="968862"/>
            <a:ext cx="8042276" cy="4343400"/>
          </a:xfrm>
        </p:spPr>
      </p:pic>
      <p:sp>
        <p:nvSpPr>
          <p:cNvPr id="6" name="Left Arrow 5"/>
          <p:cNvSpPr/>
          <p:nvPr/>
        </p:nvSpPr>
        <p:spPr>
          <a:xfrm rot="20421036">
            <a:off x="5564484" y="1089109"/>
            <a:ext cx="1372373" cy="8098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Left Arrow 6"/>
          <p:cNvSpPr/>
          <p:nvPr/>
        </p:nvSpPr>
        <p:spPr>
          <a:xfrm rot="20421036">
            <a:off x="5564485" y="1701177"/>
            <a:ext cx="1372373" cy="8098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49275" y="4989096"/>
            <a:ext cx="8442325" cy="1323439"/>
          </a:xfrm>
          <a:prstGeom prst="rect">
            <a:avLst/>
          </a:prstGeom>
          <a:noFill/>
        </p:spPr>
        <p:txBody>
          <a:bodyPr wrap="square" rtlCol="0">
            <a:spAutoFit/>
          </a:bodyPr>
          <a:lstStyle/>
          <a:p>
            <a:r>
              <a:rPr lang="en-US" sz="2000" dirty="0" smtClean="0"/>
              <a:t>Hover over  </a:t>
            </a:r>
            <a:r>
              <a:rPr lang="en-US" sz="2000" b="1" dirty="0" smtClean="0"/>
              <a:t>“English Learner”</a:t>
            </a:r>
            <a:r>
              <a:rPr lang="en-US" sz="2000" dirty="0" smtClean="0"/>
              <a:t> in the bar at the top.</a:t>
            </a:r>
          </a:p>
          <a:p>
            <a:endParaRPr lang="en-US" sz="2000" dirty="0" smtClean="0"/>
          </a:p>
          <a:p>
            <a:r>
              <a:rPr lang="en-US" sz="2000" dirty="0" smtClean="0"/>
              <a:t>Click on </a:t>
            </a:r>
            <a:r>
              <a:rPr lang="en-US" sz="2000" b="1" dirty="0"/>
              <a:t>“</a:t>
            </a:r>
            <a:r>
              <a:rPr lang="en-US" sz="2000" b="1" dirty="0" smtClean="0"/>
              <a:t>Elementary EL </a:t>
            </a:r>
            <a:r>
              <a:rPr lang="en-US" sz="2000" b="1" dirty="0"/>
              <a:t>Profiles”</a:t>
            </a:r>
            <a:r>
              <a:rPr lang="en-US" sz="2000" dirty="0"/>
              <a:t> (for </a:t>
            </a:r>
            <a:r>
              <a:rPr lang="en-US" sz="2000" dirty="0" smtClean="0"/>
              <a:t>2</a:t>
            </a:r>
            <a:r>
              <a:rPr lang="en-US" sz="2000" baseline="30000" dirty="0" smtClean="0"/>
              <a:t>nd</a:t>
            </a:r>
            <a:r>
              <a:rPr lang="en-US" sz="2000" dirty="0" smtClean="0"/>
              <a:t> – 5</a:t>
            </a:r>
            <a:r>
              <a:rPr lang="en-US" sz="2000" baseline="30000" dirty="0" smtClean="0"/>
              <a:t>th</a:t>
            </a:r>
            <a:r>
              <a:rPr lang="en-US" sz="2000" dirty="0" smtClean="0"/>
              <a:t> grade ELs) or </a:t>
            </a:r>
            <a:r>
              <a:rPr lang="en-US" sz="2000" b="1" dirty="0" smtClean="0"/>
              <a:t>” Secondary EL Profiles”</a:t>
            </a:r>
            <a:r>
              <a:rPr lang="en-US" sz="2000" dirty="0" smtClean="0"/>
              <a:t> (for 6</a:t>
            </a:r>
            <a:r>
              <a:rPr lang="en-US" sz="2000" baseline="30000" dirty="0" smtClean="0"/>
              <a:t>th</a:t>
            </a:r>
            <a:r>
              <a:rPr lang="en-US" sz="2000" dirty="0" smtClean="0"/>
              <a:t>-12</a:t>
            </a:r>
            <a:r>
              <a:rPr lang="en-US" sz="2000" baseline="30000" dirty="0" smtClean="0"/>
              <a:t>th</a:t>
            </a:r>
            <a:r>
              <a:rPr lang="en-US" sz="2000" dirty="0" smtClean="0"/>
              <a:t> grade ELs).</a:t>
            </a:r>
            <a:endParaRPr lang="en-US" sz="2000" dirty="0"/>
          </a:p>
        </p:txBody>
      </p:sp>
    </p:spTree>
    <p:extLst>
      <p:ext uri="{BB962C8B-B14F-4D97-AF65-F5344CB8AC3E}">
        <p14:creationId xmlns:p14="http://schemas.microsoft.com/office/powerpoint/2010/main" val="1336921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70186"/>
            <a:ext cx="8042276" cy="1336956"/>
          </a:xfrm>
        </p:spPr>
        <p:txBody>
          <a:bodyPr/>
          <a:lstStyle/>
          <a:p>
            <a:r>
              <a:rPr lang="en-US" dirty="0" smtClean="0"/>
              <a:t>EL Dashboard</a:t>
            </a:r>
            <a:endParaRPr lang="en-US" dirty="0"/>
          </a:p>
        </p:txBody>
      </p:sp>
      <p:pic>
        <p:nvPicPr>
          <p:cNvPr id="5" name="Content Placeholder 4" descr="picture 2016-11-12 at 11.05.00 AM.png"/>
          <p:cNvPicPr>
            <a:picLocks noGrp="1" noChangeAspect="1"/>
          </p:cNvPicPr>
          <p:nvPr>
            <p:ph idx="1"/>
          </p:nvPr>
        </p:nvPicPr>
        <p:blipFill>
          <a:blip r:embed="rId2">
            <a:extLst>
              <a:ext uri="{28A0092B-C50C-407E-A947-70E740481C1C}">
                <a14:useLocalDpi xmlns:a14="http://schemas.microsoft.com/office/drawing/2010/main" val="0"/>
              </a:ext>
            </a:extLst>
          </a:blip>
          <a:srcRect t="-10299" b="-10299"/>
          <a:stretch>
            <a:fillRect/>
          </a:stretch>
        </p:blipFill>
        <p:spPr>
          <a:xfrm>
            <a:off x="137904" y="561220"/>
            <a:ext cx="8948360" cy="4832750"/>
          </a:xfrm>
        </p:spPr>
      </p:pic>
    </p:spTree>
    <p:extLst>
      <p:ext uri="{BB962C8B-B14F-4D97-AF65-F5344CB8AC3E}">
        <p14:creationId xmlns:p14="http://schemas.microsoft.com/office/powerpoint/2010/main" val="37864244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868362"/>
          </a:xfrm>
        </p:spPr>
        <p:txBody>
          <a:bodyPr>
            <a:normAutofit/>
          </a:bodyPr>
          <a:lstStyle/>
          <a:p>
            <a:pPr algn="ctr"/>
            <a:r>
              <a:rPr lang="en-US" dirty="0" smtClean="0"/>
              <a:t>EL Profiles</a:t>
            </a:r>
            <a:endParaRPr lang="en-US" dirty="0">
              <a:solidFill>
                <a:srgbClr val="FF0000"/>
              </a:solidFill>
            </a:endParaRPr>
          </a:p>
        </p:txBody>
      </p:sp>
      <p:pic>
        <p:nvPicPr>
          <p:cNvPr id="3" name="Picture 2" descr="picture 2017-01-10 at 4.06.59 PM.png"/>
          <p:cNvPicPr>
            <a:picLocks noChangeAspect="1"/>
          </p:cNvPicPr>
          <p:nvPr/>
        </p:nvPicPr>
        <p:blipFill rotWithShape="1">
          <a:blip r:embed="rId3">
            <a:extLst>
              <a:ext uri="{28A0092B-C50C-407E-A947-70E740481C1C}">
                <a14:useLocalDpi xmlns:a14="http://schemas.microsoft.com/office/drawing/2010/main" val="0"/>
              </a:ext>
            </a:extLst>
          </a:blip>
          <a:srcRect l="4123" t="6465" r="6242" b="5859"/>
          <a:stretch/>
        </p:blipFill>
        <p:spPr>
          <a:xfrm>
            <a:off x="228600" y="1219200"/>
            <a:ext cx="4147272" cy="3352800"/>
          </a:xfrm>
          <a:prstGeom prst="rect">
            <a:avLst/>
          </a:prstGeom>
          <a:ln w="28575" cmpd="sng">
            <a:solidFill>
              <a:schemeClr val="tx1"/>
            </a:solidFill>
          </a:ln>
          <a:effectLst>
            <a:outerShdw blurRad="50800" dist="38100" dir="5400000" algn="t" rotWithShape="0">
              <a:prstClr val="black">
                <a:alpha val="40000"/>
              </a:prstClr>
            </a:outerShdw>
          </a:effectLst>
          <a:scene3d>
            <a:camera prst="obliqueTopLeft"/>
            <a:lightRig rig="threePt" dir="t"/>
          </a:scene3d>
          <a:sp3d>
            <a:bevelT prst="slope"/>
          </a:sp3d>
        </p:spPr>
      </p:pic>
      <p:pic>
        <p:nvPicPr>
          <p:cNvPr id="5" name="Picture 4" descr="Screen Shot 2017-12-03 at 9.20.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219200"/>
            <a:ext cx="4270075" cy="3352800"/>
          </a:xfrm>
          <a:prstGeom prst="rect">
            <a:avLst/>
          </a:prstGeom>
          <a:ln w="28575" cmpd="sng">
            <a:solidFill>
              <a:schemeClr val="tx1"/>
            </a:solidFill>
          </a:ln>
          <a:effectLst>
            <a:outerShdw blurRad="50800" dist="38100" dir="5400000" algn="t" rotWithShape="0">
              <a:prstClr val="black">
                <a:alpha val="40000"/>
              </a:prstClr>
            </a:outerShdw>
          </a:effectLst>
          <a:scene3d>
            <a:camera prst="obliqueTopLeft"/>
            <a:lightRig rig="threePt" dir="t"/>
          </a:scene3d>
          <a:sp3d>
            <a:bevelT prst="slope"/>
          </a:sp3d>
        </p:spPr>
      </p:pic>
    </p:spTree>
    <p:extLst>
      <p:ext uri="{BB962C8B-B14F-4D97-AF65-F5344CB8AC3E}">
        <p14:creationId xmlns:p14="http://schemas.microsoft.com/office/powerpoint/2010/main" val="2669654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Elementary Profile C Roster</a:t>
            </a:r>
            <a:endParaRPr lang="en-US" dirty="0"/>
          </a:p>
        </p:txBody>
      </p:sp>
      <p:pic>
        <p:nvPicPr>
          <p:cNvPr id="4" name="Content Placeholder 3" descr="Screen Shot 2017-12-03 at 9.37.04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090" t="-1063" r="-436" b="-468"/>
          <a:stretch/>
        </p:blipFill>
        <p:spPr>
          <a:xfrm>
            <a:off x="76200" y="1600200"/>
            <a:ext cx="8935322" cy="3259667"/>
          </a:xfrm>
          <a:ln w="28575" cmpd="sng">
            <a:solidFill>
              <a:srgbClr val="000000"/>
            </a:solidFill>
          </a:ln>
        </p:spPr>
      </p:pic>
      <p:sp>
        <p:nvSpPr>
          <p:cNvPr id="5" name="TextBox 4"/>
          <p:cNvSpPr txBox="1"/>
          <p:nvPr/>
        </p:nvSpPr>
        <p:spPr>
          <a:xfrm>
            <a:off x="2286000" y="5689600"/>
            <a:ext cx="184666" cy="369332"/>
          </a:xfrm>
          <a:prstGeom prst="rect">
            <a:avLst/>
          </a:prstGeom>
          <a:noFill/>
        </p:spPr>
        <p:txBody>
          <a:bodyPr wrap="none" rtlCol="0">
            <a:spAutoFit/>
          </a:bodyPr>
          <a:lstStyle/>
          <a:p>
            <a:endParaRPr lang="en-US" dirty="0"/>
          </a:p>
        </p:txBody>
      </p:sp>
      <p:sp>
        <p:nvSpPr>
          <p:cNvPr id="6" name="TextBox 5"/>
          <p:cNvSpPr txBox="1"/>
          <p:nvPr/>
        </p:nvSpPr>
        <p:spPr>
          <a:xfrm>
            <a:off x="228600" y="4419600"/>
            <a:ext cx="8763000" cy="381000"/>
          </a:xfrm>
          <a:prstGeom prst="rect">
            <a:avLst/>
          </a:prstGeom>
          <a:solidFill>
            <a:srgbClr val="FFFF00">
              <a:alpha val="30000"/>
            </a:srgbClr>
          </a:solidFill>
        </p:spPr>
        <p:txBody>
          <a:bodyPr wrap="square" rtlCol="0">
            <a:spAutoFit/>
          </a:bodyPr>
          <a:lstStyle/>
          <a:p>
            <a:endParaRPr lang="en-US" sz="1600" dirty="0"/>
          </a:p>
        </p:txBody>
      </p:sp>
    </p:spTree>
    <p:extLst>
      <p:ext uri="{BB962C8B-B14F-4D97-AF65-F5344CB8AC3E}">
        <p14:creationId xmlns:p14="http://schemas.microsoft.com/office/powerpoint/2010/main" val="1625289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 “Like Me”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Stand up if…</a:t>
            </a:r>
          </a:p>
          <a:p>
            <a:pPr lvl="1"/>
            <a:r>
              <a:rPr lang="en-US" dirty="0" smtClean="0"/>
              <a:t>You are an EL Designee</a:t>
            </a:r>
          </a:p>
          <a:p>
            <a:pPr lvl="1"/>
            <a:r>
              <a:rPr lang="en-US" dirty="0" smtClean="0"/>
              <a:t>You are an administrator</a:t>
            </a:r>
          </a:p>
          <a:p>
            <a:pPr lvl="1"/>
            <a:r>
              <a:rPr lang="en-US" dirty="0" smtClean="0"/>
              <a:t>You are a Title III Coach</a:t>
            </a:r>
          </a:p>
          <a:p>
            <a:pPr lvl="1"/>
            <a:r>
              <a:rPr lang="en-US" dirty="0" smtClean="0"/>
              <a:t>You are a counselor</a:t>
            </a:r>
          </a:p>
          <a:p>
            <a:pPr lvl="1"/>
            <a:r>
              <a:rPr lang="en-US" dirty="0" smtClean="0"/>
              <a:t>You are a classroom teacher</a:t>
            </a:r>
          </a:p>
          <a:p>
            <a:pPr lvl="1"/>
            <a:r>
              <a:rPr lang="en-US" dirty="0" smtClean="0"/>
              <a:t>You are another out of classroom support staff (Coach, coordinator, A.P., etc.)</a:t>
            </a:r>
          </a:p>
          <a:p>
            <a:pPr lvl="1"/>
            <a:r>
              <a:rPr lang="en-US" dirty="0" smtClean="0"/>
              <a:t>You have taught English Learners</a:t>
            </a:r>
          </a:p>
          <a:p>
            <a:pPr lvl="1"/>
            <a:r>
              <a:rPr lang="en-US" dirty="0" smtClean="0"/>
              <a:t>You learned English as a second language</a:t>
            </a:r>
          </a:p>
          <a:p>
            <a:pPr lvl="1"/>
            <a:r>
              <a:rPr lang="en-US" dirty="0" smtClean="0"/>
              <a:t>You learned a second  language</a:t>
            </a:r>
          </a:p>
          <a:p>
            <a:pPr lvl="1"/>
            <a:r>
              <a:rPr lang="en-US" dirty="0" smtClean="0"/>
              <a:t>You make a difference in the lives of students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Profile C Roster</a:t>
            </a:r>
            <a:endParaRPr lang="en-US" dirty="0"/>
          </a:p>
        </p:txBody>
      </p:sp>
      <p:pic>
        <p:nvPicPr>
          <p:cNvPr id="3" name="Picture 2" descr="Screen Shot 2017-12-03 at 9.4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828800"/>
            <a:ext cx="8839200" cy="2719852"/>
          </a:xfrm>
          <a:prstGeom prst="rect">
            <a:avLst/>
          </a:prstGeom>
          <a:ln w="28575" cmpd="sng">
            <a:solidFill>
              <a:schemeClr val="tx1"/>
            </a:solidFill>
          </a:ln>
        </p:spPr>
      </p:pic>
      <p:pic>
        <p:nvPicPr>
          <p:cNvPr id="5" name="Picture 4" descr="picture 2017-12-05 at 8.34.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048000"/>
            <a:ext cx="3530600" cy="6492601"/>
          </a:xfrm>
          <a:prstGeom prst="rect">
            <a:avLst/>
          </a:prstGeom>
        </p:spPr>
      </p:pic>
      <p:sp>
        <p:nvSpPr>
          <p:cNvPr id="6" name="TextBox 5"/>
          <p:cNvSpPr txBox="1"/>
          <p:nvPr/>
        </p:nvSpPr>
        <p:spPr>
          <a:xfrm>
            <a:off x="25400" y="2286001"/>
            <a:ext cx="8966200" cy="152399"/>
          </a:xfrm>
          <a:prstGeom prst="rect">
            <a:avLst/>
          </a:prstGeom>
          <a:solidFill>
            <a:srgbClr val="FFFF00">
              <a:alpha val="17000"/>
            </a:srgbClr>
          </a:solidFill>
        </p:spPr>
        <p:txBody>
          <a:bodyPr wrap="square" rtlCol="0">
            <a:spAutoFit/>
          </a:bodyPr>
          <a:lstStyle/>
          <a:p>
            <a:endParaRPr lang="en-US" sz="2000" dirty="0"/>
          </a:p>
        </p:txBody>
      </p:sp>
      <p:sp>
        <p:nvSpPr>
          <p:cNvPr id="7" name="TextBox 6"/>
          <p:cNvSpPr txBox="1"/>
          <p:nvPr/>
        </p:nvSpPr>
        <p:spPr>
          <a:xfrm>
            <a:off x="5410200" y="6172200"/>
            <a:ext cx="3733800" cy="553998"/>
          </a:xfrm>
          <a:prstGeom prst="rect">
            <a:avLst/>
          </a:prstGeom>
          <a:solidFill>
            <a:srgbClr val="FFFF00">
              <a:alpha val="17000"/>
            </a:srgbClr>
          </a:solidFill>
        </p:spPr>
        <p:txBody>
          <a:bodyPr wrap="square" rtlCol="0">
            <a:spAutoFit/>
          </a:bodyPr>
          <a:lstStyle/>
          <a:p>
            <a:endParaRPr lang="en-US" sz="3000" dirty="0"/>
          </a:p>
        </p:txBody>
      </p:sp>
      <p:pic>
        <p:nvPicPr>
          <p:cNvPr id="8" name="Picture 7" descr="picture 2017-12-05 at 8.34.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228600"/>
            <a:ext cx="3530600" cy="6492601"/>
          </a:xfrm>
          <a:prstGeom prst="rect">
            <a:avLst/>
          </a:prstGeom>
        </p:spPr>
      </p:pic>
      <p:pic>
        <p:nvPicPr>
          <p:cNvPr id="4" name="Picture 3" descr="Screen Shot 2017-09-05 at 12.37.2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533" y="4648200"/>
            <a:ext cx="3793067" cy="2135444"/>
          </a:xfrm>
          <a:prstGeom prst="rect">
            <a:avLst/>
          </a:prstGeom>
        </p:spPr>
      </p:pic>
    </p:spTree>
    <p:extLst>
      <p:ext uri="{BB962C8B-B14F-4D97-AF65-F5344CB8AC3E}">
        <p14:creationId xmlns:p14="http://schemas.microsoft.com/office/powerpoint/2010/main" val="2182886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My Integrated</a:t>
            </a:r>
            <a:br>
              <a:rPr lang="en-US" dirty="0" smtClean="0"/>
            </a:br>
            <a:r>
              <a:rPr lang="en-US" dirty="0" smtClean="0"/>
              <a:t>Student Information System (</a:t>
            </a:r>
            <a:r>
              <a:rPr lang="en-US" dirty="0" err="1" smtClean="0"/>
              <a:t>MiSiS</a:t>
            </a:r>
            <a:r>
              <a:rPr lang="en-US" dirty="0" smtClean="0"/>
              <a:t>)</a:t>
            </a:r>
            <a:endParaRPr lang="en-US" dirty="0"/>
          </a:p>
        </p:txBody>
      </p:sp>
      <p:sp>
        <p:nvSpPr>
          <p:cNvPr id="5" name="Text Placeholder 4"/>
          <p:cNvSpPr>
            <a:spLocks noGrp="1"/>
          </p:cNvSpPr>
          <p:nvPr>
            <p:ph type="body" idx="1"/>
          </p:nvPr>
        </p:nvSpPr>
        <p:spPr/>
        <p:txBody>
          <a:bodyPr/>
          <a:lstStyle/>
          <a:p>
            <a:r>
              <a:rPr lang="en-US" dirty="0" smtClean="0">
                <a:solidFill>
                  <a:schemeClr val="tx1"/>
                </a:solidFill>
              </a:rPr>
              <a:t>Language status, test results, program placement</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MiSiS</a:t>
            </a:r>
            <a:r>
              <a:rPr lang="en-US" dirty="0" smtClean="0"/>
              <a:t>: EL Rosters</a:t>
            </a:r>
            <a:endParaRPr lang="en-US" dirty="0"/>
          </a:p>
        </p:txBody>
      </p:sp>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826" r="16272" b="39087"/>
          <a:stretch/>
        </p:blipFill>
        <p:spPr bwMode="auto">
          <a:xfrm>
            <a:off x="381000" y="2286000"/>
            <a:ext cx="8534400" cy="321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a:spLocks noChangeArrowheads="1"/>
          </p:cNvSpPr>
          <p:nvPr/>
        </p:nvSpPr>
        <p:spPr bwMode="auto">
          <a:xfrm rot="1900458">
            <a:off x="6283761" y="1841941"/>
            <a:ext cx="1674158" cy="609600"/>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r>
              <a:rPr lang="en-US" dirty="0" smtClean="0">
                <a:solidFill>
                  <a:srgbClr val="000000"/>
                </a:solidFill>
                <a:latin typeface="Calibri" pitchFamily="-65" charset="0"/>
              </a:rPr>
              <a:t>Reports</a:t>
            </a:r>
            <a:endParaRPr lang="en-US" dirty="0">
              <a:solidFill>
                <a:srgbClr val="000000"/>
              </a:solidFill>
              <a:latin typeface="Calibri" pitchFamily="-65" charset="0"/>
            </a:endParaRPr>
          </a:p>
        </p:txBody>
      </p:sp>
    </p:spTree>
    <p:extLst>
      <p:ext uri="{BB962C8B-B14F-4D97-AF65-F5344CB8AC3E}">
        <p14:creationId xmlns:p14="http://schemas.microsoft.com/office/powerpoint/2010/main" val="28189969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dirty="0" err="1" smtClean="0"/>
              <a:t>MiSiS</a:t>
            </a:r>
            <a:r>
              <a:rPr lang="en-US" dirty="0" smtClean="0"/>
              <a:t>: English Learner Rosters</a:t>
            </a:r>
            <a:endParaRPr lang="en-US" dirty="0"/>
          </a:p>
        </p:txBody>
      </p:sp>
      <p:sp>
        <p:nvSpPr>
          <p:cNvPr id="5" name="Right Arrow 4"/>
          <p:cNvSpPr>
            <a:spLocks noChangeArrowheads="1"/>
          </p:cNvSpPr>
          <p:nvPr/>
        </p:nvSpPr>
        <p:spPr bwMode="auto">
          <a:xfrm>
            <a:off x="457200" y="2667000"/>
            <a:ext cx="3260834" cy="1510862"/>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r>
              <a:rPr lang="en-US" dirty="0" smtClean="0">
                <a:solidFill>
                  <a:srgbClr val="000000"/>
                </a:solidFill>
                <a:latin typeface="Calibri" pitchFamily="-65" charset="0"/>
              </a:rPr>
              <a:t> English Learner:</a:t>
            </a:r>
          </a:p>
          <a:p>
            <a:pPr marL="285750" indent="-285750">
              <a:buFont typeface="Arial" pitchFamily="34" charset="0"/>
              <a:buChar char="•"/>
            </a:pPr>
            <a:r>
              <a:rPr lang="en-US" dirty="0" smtClean="0">
                <a:solidFill>
                  <a:srgbClr val="000000"/>
                </a:solidFill>
                <a:latin typeface="Calibri" pitchFamily="-65" charset="0"/>
              </a:rPr>
              <a:t>English Learner Rosters</a:t>
            </a:r>
          </a:p>
        </p:txBody>
      </p:sp>
      <p:pic>
        <p:nvPicPr>
          <p:cNvPr id="3" name="Picture 2" descr="picture 2017-01-10 at 4.57.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209800"/>
            <a:ext cx="3454400" cy="3911600"/>
          </a:xfrm>
          <a:prstGeom prst="rect">
            <a:avLst/>
          </a:prstGeom>
        </p:spPr>
      </p:pic>
    </p:spTree>
    <p:extLst>
      <p:ext uri="{BB962C8B-B14F-4D97-AF65-F5344CB8AC3E}">
        <p14:creationId xmlns:p14="http://schemas.microsoft.com/office/powerpoint/2010/main" val="177905798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MiSiS</a:t>
            </a:r>
            <a:r>
              <a:rPr lang="en-US" dirty="0" smtClean="0"/>
              <a:t>: EL Rosters</a:t>
            </a:r>
            <a:endParaRPr lang="en-US" dirty="0"/>
          </a:p>
        </p:txBody>
      </p:sp>
      <p:sp>
        <p:nvSpPr>
          <p:cNvPr id="6" name="Right Arrow 5"/>
          <p:cNvSpPr>
            <a:spLocks noChangeArrowheads="1"/>
          </p:cNvSpPr>
          <p:nvPr/>
        </p:nvSpPr>
        <p:spPr bwMode="auto">
          <a:xfrm rot="16200000">
            <a:off x="6114911" y="4553090"/>
            <a:ext cx="1752600" cy="2247621"/>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65" charset="0"/>
            </a:endParaRPr>
          </a:p>
        </p:txBody>
      </p:sp>
      <p:sp>
        <p:nvSpPr>
          <p:cNvPr id="4" name="TextBox 3"/>
          <p:cNvSpPr txBox="1"/>
          <p:nvPr/>
        </p:nvSpPr>
        <p:spPr>
          <a:xfrm>
            <a:off x="6324600" y="5334000"/>
            <a:ext cx="1600200" cy="369332"/>
          </a:xfrm>
          <a:prstGeom prst="rect">
            <a:avLst/>
          </a:prstGeom>
          <a:noFill/>
        </p:spPr>
        <p:txBody>
          <a:bodyPr wrap="square" rtlCol="0">
            <a:spAutoFit/>
          </a:bodyPr>
          <a:lstStyle/>
          <a:p>
            <a:r>
              <a:rPr lang="en-US" b="1" dirty="0" smtClean="0"/>
              <a:t>Select Roster</a:t>
            </a:r>
            <a:endParaRPr lang="en-US" b="1" dirty="0"/>
          </a:p>
        </p:txBody>
      </p:sp>
      <p:pic>
        <p:nvPicPr>
          <p:cNvPr id="3" name="Picture 2"/>
          <p:cNvPicPr>
            <a:picLocks noChangeAspect="1"/>
          </p:cNvPicPr>
          <p:nvPr/>
        </p:nvPicPr>
        <p:blipFill>
          <a:blip r:embed="rId2"/>
          <a:stretch>
            <a:fillRect/>
          </a:stretch>
        </p:blipFill>
        <p:spPr>
          <a:xfrm>
            <a:off x="4648200" y="3429000"/>
            <a:ext cx="4051300" cy="1282700"/>
          </a:xfrm>
          <a:prstGeom prst="rect">
            <a:avLst/>
          </a:prstGeom>
        </p:spPr>
      </p:pic>
      <p:pic>
        <p:nvPicPr>
          <p:cNvPr id="5" name="Picture 4"/>
          <p:cNvPicPr>
            <a:picLocks noChangeAspect="1"/>
          </p:cNvPicPr>
          <p:nvPr/>
        </p:nvPicPr>
        <p:blipFill>
          <a:blip r:embed="rId3"/>
          <a:stretch>
            <a:fillRect/>
          </a:stretch>
        </p:blipFill>
        <p:spPr>
          <a:xfrm>
            <a:off x="381000" y="1447800"/>
            <a:ext cx="3937000" cy="1371600"/>
          </a:xfrm>
          <a:prstGeom prst="rect">
            <a:avLst/>
          </a:prstGeom>
        </p:spPr>
      </p:pic>
      <p:pic>
        <p:nvPicPr>
          <p:cNvPr id="7" name="Picture 6"/>
          <p:cNvPicPr>
            <a:picLocks noChangeAspect="1"/>
          </p:cNvPicPr>
          <p:nvPr/>
        </p:nvPicPr>
        <p:blipFill>
          <a:blip r:embed="rId4"/>
          <a:stretch>
            <a:fillRect/>
          </a:stretch>
        </p:blipFill>
        <p:spPr>
          <a:xfrm>
            <a:off x="381000" y="3505200"/>
            <a:ext cx="3962400" cy="1473200"/>
          </a:xfrm>
          <a:prstGeom prst="rect">
            <a:avLst/>
          </a:prstGeom>
        </p:spPr>
      </p:pic>
      <p:pic>
        <p:nvPicPr>
          <p:cNvPr id="8" name="Picture 7"/>
          <p:cNvPicPr>
            <a:picLocks noChangeAspect="1"/>
          </p:cNvPicPr>
          <p:nvPr/>
        </p:nvPicPr>
        <p:blipFill>
          <a:blip r:embed="rId5"/>
          <a:stretch>
            <a:fillRect/>
          </a:stretch>
        </p:blipFill>
        <p:spPr>
          <a:xfrm>
            <a:off x="4572000" y="1447800"/>
            <a:ext cx="4169215" cy="1460500"/>
          </a:xfrm>
          <a:prstGeom prst="rect">
            <a:avLst/>
          </a:prstGeom>
        </p:spPr>
      </p:pic>
    </p:spTree>
    <p:extLst>
      <p:ext uri="{BB962C8B-B14F-4D97-AF65-F5344CB8AC3E}">
        <p14:creationId xmlns:p14="http://schemas.microsoft.com/office/powerpoint/2010/main" val="23740513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12-03 at 9.56.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3300"/>
            <a:ext cx="9144000" cy="5854700"/>
          </a:xfrm>
          <a:prstGeom prst="rect">
            <a:avLst/>
          </a:prstGeom>
        </p:spPr>
      </p:pic>
      <p:sp>
        <p:nvSpPr>
          <p:cNvPr id="2" name="Title 1"/>
          <p:cNvSpPr>
            <a:spLocks noGrp="1"/>
          </p:cNvSpPr>
          <p:nvPr>
            <p:ph type="title"/>
          </p:nvPr>
        </p:nvSpPr>
        <p:spPr>
          <a:xfrm>
            <a:off x="914400" y="274638"/>
            <a:ext cx="7772400" cy="792162"/>
          </a:xfrm>
        </p:spPr>
        <p:txBody>
          <a:bodyPr/>
          <a:lstStyle/>
          <a:p>
            <a:r>
              <a:rPr lang="en-US" dirty="0" smtClean="0"/>
              <a:t>LTEL Monitoring Roster</a:t>
            </a:r>
            <a:endParaRPr lang="en-US" dirty="0"/>
          </a:p>
        </p:txBody>
      </p:sp>
      <p:sp>
        <p:nvSpPr>
          <p:cNvPr id="9" name="Rectangle 32"/>
          <p:cNvSpPr>
            <a:spLocks noChangeArrowheads="1"/>
          </p:cNvSpPr>
          <p:nvPr/>
        </p:nvSpPr>
        <p:spPr bwMode="auto">
          <a:xfrm>
            <a:off x="2971800" y="990600"/>
            <a:ext cx="457200" cy="5867400"/>
          </a:xfrm>
          <a:prstGeom prst="rect">
            <a:avLst/>
          </a:prstGeom>
          <a:solidFill>
            <a:srgbClr val="FFFF00">
              <a:alpha val="20000"/>
            </a:srgbClr>
          </a:solidFill>
          <a:ln w="28575">
            <a:solidFill>
              <a:srgbClr val="FFFF00"/>
            </a:solidFill>
            <a:prstDash val="dash"/>
            <a:miter lim="800000"/>
            <a:headEnd/>
            <a:tailEnd/>
          </a:ln>
        </p:spPr>
        <p:txBody>
          <a:bodyPr wrap="none" anchor="ctr"/>
          <a:lstStyle/>
          <a:p>
            <a:pPr eaLnBrk="0" hangingPunct="0"/>
            <a:endParaRPr lang="en-US"/>
          </a:p>
        </p:txBody>
      </p:sp>
      <p:sp>
        <p:nvSpPr>
          <p:cNvPr id="10" name="Rectangle 32"/>
          <p:cNvSpPr>
            <a:spLocks noChangeArrowheads="1"/>
          </p:cNvSpPr>
          <p:nvPr/>
        </p:nvSpPr>
        <p:spPr bwMode="auto">
          <a:xfrm>
            <a:off x="3352800" y="990598"/>
            <a:ext cx="381000" cy="5867402"/>
          </a:xfrm>
          <a:prstGeom prst="rect">
            <a:avLst/>
          </a:prstGeom>
          <a:solidFill>
            <a:srgbClr val="33CCFF">
              <a:alpha val="20000"/>
            </a:srgbClr>
          </a:solidFill>
          <a:ln w="28575">
            <a:solidFill>
              <a:srgbClr val="00CCFF"/>
            </a:solidFill>
            <a:prstDash val="dash"/>
            <a:miter lim="800000"/>
            <a:headEnd/>
            <a:tailEnd/>
          </a:ln>
        </p:spPr>
        <p:txBody>
          <a:bodyPr wrap="none" anchor="ctr"/>
          <a:lstStyle/>
          <a:p>
            <a:pPr eaLnBrk="0" hangingPunct="0"/>
            <a:endParaRPr lang="en-US"/>
          </a:p>
        </p:txBody>
      </p:sp>
      <p:sp>
        <p:nvSpPr>
          <p:cNvPr id="11" name="Rectangle 35"/>
          <p:cNvSpPr>
            <a:spLocks noChangeArrowheads="1"/>
          </p:cNvSpPr>
          <p:nvPr/>
        </p:nvSpPr>
        <p:spPr bwMode="auto">
          <a:xfrm>
            <a:off x="3733800" y="990600"/>
            <a:ext cx="2057400" cy="5867400"/>
          </a:xfrm>
          <a:prstGeom prst="rect">
            <a:avLst/>
          </a:prstGeom>
          <a:solidFill>
            <a:srgbClr val="CC00CC">
              <a:alpha val="20000"/>
            </a:srgbClr>
          </a:solidFill>
          <a:ln w="28575">
            <a:solidFill>
              <a:srgbClr val="800080"/>
            </a:solidFill>
            <a:prstDash val="dash"/>
            <a:miter lim="800000"/>
            <a:headEnd/>
            <a:tailEnd/>
          </a:ln>
        </p:spPr>
        <p:txBody>
          <a:bodyPr wrap="none" anchor="ctr"/>
          <a:lstStyle/>
          <a:p>
            <a:pPr eaLnBrk="0" hangingPunct="0"/>
            <a:endParaRPr lang="en-US"/>
          </a:p>
        </p:txBody>
      </p:sp>
      <p:sp>
        <p:nvSpPr>
          <p:cNvPr id="12" name="Rectangle 32"/>
          <p:cNvSpPr>
            <a:spLocks noChangeArrowheads="1"/>
          </p:cNvSpPr>
          <p:nvPr/>
        </p:nvSpPr>
        <p:spPr bwMode="auto">
          <a:xfrm>
            <a:off x="5791200" y="990600"/>
            <a:ext cx="1981200" cy="5867400"/>
          </a:xfrm>
          <a:prstGeom prst="rect">
            <a:avLst/>
          </a:prstGeom>
          <a:solidFill>
            <a:srgbClr val="008000">
              <a:alpha val="20000"/>
            </a:srgbClr>
          </a:solidFill>
          <a:ln w="28575">
            <a:solidFill>
              <a:srgbClr val="008000"/>
            </a:solidFill>
            <a:prstDash val="dash"/>
            <a:miter lim="800000"/>
            <a:headEnd/>
            <a:tailEnd/>
          </a:ln>
        </p:spPr>
        <p:txBody>
          <a:bodyPr wrap="none" anchor="ctr"/>
          <a:lstStyle/>
          <a:p>
            <a:pPr eaLnBrk="0" hangingPunct="0"/>
            <a:endParaRPr lang="en-US"/>
          </a:p>
        </p:txBody>
      </p:sp>
      <p:sp>
        <p:nvSpPr>
          <p:cNvPr id="15" name="Rectangle 32"/>
          <p:cNvSpPr>
            <a:spLocks noChangeArrowheads="1"/>
          </p:cNvSpPr>
          <p:nvPr/>
        </p:nvSpPr>
        <p:spPr bwMode="auto">
          <a:xfrm>
            <a:off x="7772400" y="990600"/>
            <a:ext cx="1447800" cy="5867400"/>
          </a:xfrm>
          <a:prstGeom prst="rect">
            <a:avLst/>
          </a:prstGeom>
          <a:solidFill>
            <a:schemeClr val="accent6">
              <a:lumMod val="60000"/>
              <a:lumOff val="40000"/>
              <a:alpha val="20000"/>
            </a:schemeClr>
          </a:solidFill>
          <a:ln w="28575">
            <a:solidFill>
              <a:schemeClr val="accent6">
                <a:lumMod val="75000"/>
              </a:schemeClr>
            </a:solidFill>
            <a:prstDash val="dash"/>
            <a:miter lim="800000"/>
            <a:headEnd/>
            <a:tailEnd/>
          </a:ln>
        </p:spPr>
        <p:txBody>
          <a:bodyPr wrap="none" anchor="ctr"/>
          <a:lstStyle/>
          <a:p>
            <a:pPr eaLnBrk="0" hangingPunct="0"/>
            <a:endParaRPr lang="en-US"/>
          </a:p>
        </p:txBody>
      </p:sp>
    </p:spTree>
    <p:extLst>
      <p:ext uri="{BB962C8B-B14F-4D97-AF65-F5344CB8AC3E}">
        <p14:creationId xmlns:p14="http://schemas.microsoft.com/office/powerpoint/2010/main" val="294507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normAutofit/>
          </a:bodyPr>
          <a:lstStyle/>
          <a:p>
            <a:r>
              <a:rPr lang="en-US" dirty="0" smtClean="0"/>
              <a:t>LTEL Monitoring Roster-Secondary</a:t>
            </a:r>
            <a:endParaRPr lang="en-US" dirty="0"/>
          </a:p>
        </p:txBody>
      </p:sp>
      <p:pic>
        <p:nvPicPr>
          <p:cNvPr id="6" name="Content Placeholder 5" descr="Screen Shot 2017-12-03 at 9.56.58 PM.png"/>
          <p:cNvPicPr>
            <a:picLocks noGrp="1" noChangeAspect="1"/>
          </p:cNvPicPr>
          <p:nvPr>
            <p:ph sz="quarter" idx="1"/>
          </p:nvPr>
        </p:nvPicPr>
        <p:blipFill>
          <a:blip r:embed="rId2">
            <a:extLst>
              <a:ext uri="{28A0092B-C50C-407E-A947-70E740481C1C}">
                <a14:useLocalDpi xmlns:a14="http://schemas.microsoft.com/office/drawing/2010/main" val="0"/>
              </a:ext>
            </a:extLst>
          </a:blip>
          <a:srcRect t="-5680" b="-5680"/>
          <a:stretch>
            <a:fillRect/>
          </a:stretch>
        </p:blipFill>
        <p:spPr/>
      </p:pic>
    </p:spTree>
    <p:extLst>
      <p:ext uri="{BB962C8B-B14F-4D97-AF65-F5344CB8AC3E}">
        <p14:creationId xmlns:p14="http://schemas.microsoft.com/office/powerpoint/2010/main" val="15233243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normAutofit/>
          </a:bodyPr>
          <a:lstStyle/>
          <a:p>
            <a:r>
              <a:rPr lang="en-US" dirty="0" smtClean="0"/>
              <a:t>LTEL Monitoring Roster-Elementary</a:t>
            </a:r>
            <a:endParaRPr lang="en-US" dirty="0"/>
          </a:p>
        </p:txBody>
      </p:sp>
      <p:pic>
        <p:nvPicPr>
          <p:cNvPr id="6" name="Content Placeholder 5" descr="Screen Shot 2017-12-03 at 10.03.26 PM.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654" t="-3401" b="-9581"/>
          <a:stretch/>
        </p:blipFill>
        <p:spPr>
          <a:xfrm>
            <a:off x="152400" y="1905000"/>
            <a:ext cx="8839200" cy="2448957"/>
          </a:xfrm>
          <a:ln w="28575" cmpd="sng">
            <a:solidFill>
              <a:schemeClr val="tx1"/>
            </a:solidFill>
          </a:ln>
        </p:spPr>
      </p:pic>
    </p:spTree>
    <p:extLst>
      <p:ext uri="{BB962C8B-B14F-4D97-AF65-F5344CB8AC3E}">
        <p14:creationId xmlns:p14="http://schemas.microsoft.com/office/powerpoint/2010/main" val="10313760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a:t>
            </a:r>
            <a:endParaRPr lang="en-US" dirty="0"/>
          </a:p>
        </p:txBody>
      </p:sp>
      <p:sp>
        <p:nvSpPr>
          <p:cNvPr id="3" name="Content Placeholder 2"/>
          <p:cNvSpPr>
            <a:spLocks noGrp="1"/>
          </p:cNvSpPr>
          <p:nvPr>
            <p:ph sz="quarter" idx="1"/>
          </p:nvPr>
        </p:nvSpPr>
        <p:spPr>
          <a:xfrm>
            <a:off x="457200" y="1676400"/>
            <a:ext cx="4038600" cy="4572000"/>
          </a:xfrm>
        </p:spPr>
        <p:txBody>
          <a:bodyPr/>
          <a:lstStyle/>
          <a:p>
            <a:r>
              <a:rPr lang="en-US" dirty="0" smtClean="0"/>
              <a:t>Look at your sample LTEL Monitoring Roster</a:t>
            </a:r>
          </a:p>
          <a:p>
            <a:r>
              <a:rPr lang="en-US" dirty="0" smtClean="0"/>
              <a:t>Which students would you highlight?  Why?</a:t>
            </a:r>
          </a:p>
          <a:p>
            <a:r>
              <a:rPr lang="en-US" dirty="0" smtClean="0"/>
              <a:t>Discuss with an elbow partner.</a:t>
            </a:r>
            <a:endParaRPr lang="en-US" dirty="0"/>
          </a:p>
        </p:txBody>
      </p:sp>
      <p:sp>
        <p:nvSpPr>
          <p:cNvPr id="6" name="TextBox 5"/>
          <p:cNvSpPr txBox="1"/>
          <p:nvPr/>
        </p:nvSpPr>
        <p:spPr>
          <a:xfrm>
            <a:off x="4572000" y="4876800"/>
            <a:ext cx="4225360" cy="369332"/>
          </a:xfrm>
          <a:prstGeom prst="rect">
            <a:avLst/>
          </a:prstGeom>
          <a:solidFill>
            <a:srgbClr val="FFFF00"/>
          </a:solidFill>
        </p:spPr>
        <p:txBody>
          <a:bodyPr wrap="none" rtlCol="0">
            <a:spAutoFit/>
          </a:bodyPr>
          <a:lstStyle/>
          <a:p>
            <a:r>
              <a:rPr lang="en-US" dirty="0" smtClean="0"/>
              <a:t>Handout: Back to Back (Elementary/Secondary)</a:t>
            </a:r>
            <a:endParaRPr lang="en-US" dirty="0"/>
          </a:p>
        </p:txBody>
      </p:sp>
      <p:pic>
        <p:nvPicPr>
          <p:cNvPr id="4" name="Picture 3" descr="picture 2017-12-05 at 8.44.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676400"/>
            <a:ext cx="4038600" cy="3021000"/>
          </a:xfrm>
          <a:prstGeom prst="rect">
            <a:avLst/>
          </a:prstGeom>
        </p:spPr>
      </p:pic>
    </p:spTree>
    <p:extLst>
      <p:ext uri="{BB962C8B-B14F-4D97-AF65-F5344CB8AC3E}">
        <p14:creationId xmlns:p14="http://schemas.microsoft.com/office/powerpoint/2010/main" val="215201262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a:t>Accessing ELD Progress </a:t>
            </a:r>
            <a:r>
              <a:rPr lang="en-US" dirty="0" smtClean="0"/>
              <a:t>Profile         in </a:t>
            </a:r>
            <a:r>
              <a:rPr lang="en-US" dirty="0" err="1" smtClean="0"/>
              <a:t>MiSiS</a:t>
            </a:r>
            <a:endParaRPr lang="en-US" dirty="0"/>
          </a:p>
        </p:txBody>
      </p:sp>
    </p:spTree>
    <p:extLst>
      <p:ext uri="{BB962C8B-B14F-4D97-AF65-F5344CB8AC3E}">
        <p14:creationId xmlns:p14="http://schemas.microsoft.com/office/powerpoint/2010/main" val="32124275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Reading</a:t>
            </a:r>
            <a:endParaRPr lang="en-US" dirty="0"/>
          </a:p>
        </p:txBody>
      </p:sp>
      <p:sp>
        <p:nvSpPr>
          <p:cNvPr id="3" name="Content Placeholder 2"/>
          <p:cNvSpPr>
            <a:spLocks noGrp="1"/>
          </p:cNvSpPr>
          <p:nvPr>
            <p:ph sz="quarter" idx="1"/>
          </p:nvPr>
        </p:nvSpPr>
        <p:spPr>
          <a:xfrm>
            <a:off x="914400" y="1447800"/>
            <a:ext cx="8001000" cy="4572000"/>
          </a:xfrm>
        </p:spPr>
        <p:txBody>
          <a:bodyPr>
            <a:normAutofit fontScale="92500"/>
          </a:bodyPr>
          <a:lstStyle/>
          <a:p>
            <a:r>
              <a:rPr lang="en-US" i="1" dirty="0" smtClean="0"/>
              <a:t>Meeting the Unique Needs of Long Term English Language Learners:  A Guide for Educators</a:t>
            </a:r>
            <a:r>
              <a:rPr lang="en-US" dirty="0"/>
              <a:t> </a:t>
            </a:r>
            <a:r>
              <a:rPr lang="en-US" dirty="0" smtClean="0"/>
              <a:t>--“Eight Characteristics of Effective Educators”</a:t>
            </a:r>
          </a:p>
          <a:p>
            <a:pPr marL="0" indent="0">
              <a:buNone/>
            </a:pPr>
            <a:endParaRPr lang="en-US" dirty="0" smtClean="0"/>
          </a:p>
          <a:p>
            <a:r>
              <a:rPr lang="en-US" dirty="0" smtClean="0"/>
              <a:t>Form quads and number off from 1 to 4 for modified jigsaw.</a:t>
            </a:r>
          </a:p>
          <a:p>
            <a:pPr lvl="1"/>
            <a:r>
              <a:rPr lang="en-US" dirty="0" smtClean="0"/>
              <a:t>Number 1s will read characteristics 1 and 2 (page 24 &amp; 25)</a:t>
            </a:r>
          </a:p>
          <a:p>
            <a:pPr lvl="1"/>
            <a:r>
              <a:rPr lang="en-US" dirty="0" smtClean="0"/>
              <a:t>Number 2s </a:t>
            </a:r>
            <a:r>
              <a:rPr lang="en-US" dirty="0"/>
              <a:t>will read characteristics </a:t>
            </a:r>
            <a:r>
              <a:rPr lang="en-US" dirty="0" smtClean="0"/>
              <a:t>3 </a:t>
            </a:r>
            <a:r>
              <a:rPr lang="en-US" dirty="0"/>
              <a:t>and </a:t>
            </a:r>
            <a:r>
              <a:rPr lang="en-US" dirty="0" smtClean="0"/>
              <a:t>4 </a:t>
            </a:r>
            <a:r>
              <a:rPr lang="en-US" dirty="0"/>
              <a:t>(page </a:t>
            </a:r>
            <a:r>
              <a:rPr lang="en-US" dirty="0" smtClean="0"/>
              <a:t>25 </a:t>
            </a:r>
            <a:r>
              <a:rPr lang="en-US" dirty="0"/>
              <a:t>&amp; </a:t>
            </a:r>
            <a:r>
              <a:rPr lang="en-US" dirty="0" smtClean="0"/>
              <a:t>26)</a:t>
            </a:r>
          </a:p>
          <a:p>
            <a:pPr lvl="1"/>
            <a:r>
              <a:rPr lang="en-US" dirty="0"/>
              <a:t>Number </a:t>
            </a:r>
            <a:r>
              <a:rPr lang="en-US" dirty="0" smtClean="0"/>
              <a:t>3s </a:t>
            </a:r>
            <a:r>
              <a:rPr lang="en-US" dirty="0"/>
              <a:t>will read characteristics 5</a:t>
            </a:r>
            <a:r>
              <a:rPr lang="en-US" dirty="0" smtClean="0"/>
              <a:t> </a:t>
            </a:r>
            <a:r>
              <a:rPr lang="en-US" dirty="0"/>
              <a:t>and </a:t>
            </a:r>
            <a:r>
              <a:rPr lang="en-US" dirty="0" smtClean="0"/>
              <a:t>6 </a:t>
            </a:r>
            <a:r>
              <a:rPr lang="en-US" dirty="0"/>
              <a:t>(page </a:t>
            </a:r>
            <a:r>
              <a:rPr lang="en-US" dirty="0" smtClean="0"/>
              <a:t>27 </a:t>
            </a:r>
            <a:r>
              <a:rPr lang="en-US" dirty="0"/>
              <a:t>&amp; </a:t>
            </a:r>
            <a:r>
              <a:rPr lang="en-US" dirty="0" smtClean="0"/>
              <a:t>28)</a:t>
            </a:r>
            <a:endParaRPr lang="en-US" dirty="0"/>
          </a:p>
          <a:p>
            <a:pPr lvl="1"/>
            <a:r>
              <a:rPr lang="en-US" dirty="0"/>
              <a:t>Number </a:t>
            </a:r>
            <a:r>
              <a:rPr lang="en-US" dirty="0" smtClean="0"/>
              <a:t>4s </a:t>
            </a:r>
            <a:r>
              <a:rPr lang="en-US" dirty="0"/>
              <a:t>will read characteristics </a:t>
            </a:r>
            <a:r>
              <a:rPr lang="en-US" dirty="0" smtClean="0"/>
              <a:t>7 </a:t>
            </a:r>
            <a:r>
              <a:rPr lang="en-US" dirty="0"/>
              <a:t>and </a:t>
            </a:r>
            <a:r>
              <a:rPr lang="en-US" dirty="0" smtClean="0"/>
              <a:t>8 </a:t>
            </a:r>
            <a:r>
              <a:rPr lang="en-US" dirty="0"/>
              <a:t>(page </a:t>
            </a:r>
            <a:r>
              <a:rPr lang="en-US" dirty="0" smtClean="0"/>
              <a:t>28 </a:t>
            </a:r>
            <a:r>
              <a:rPr lang="en-US" dirty="0"/>
              <a:t>&amp; </a:t>
            </a:r>
            <a:r>
              <a:rPr lang="en-US" dirty="0" smtClean="0"/>
              <a:t>29)</a:t>
            </a:r>
          </a:p>
          <a:p>
            <a:pPr marL="320040" lvl="1" indent="0">
              <a:buNone/>
            </a:pPr>
            <a:endParaRPr lang="en-US" dirty="0" smtClean="0"/>
          </a:p>
          <a:p>
            <a:r>
              <a:rPr lang="en-US" dirty="0" smtClean="0"/>
              <a:t>Be prepared to share out to your group of four and the larger group</a:t>
            </a:r>
          </a:p>
        </p:txBody>
      </p:sp>
      <p:pic>
        <p:nvPicPr>
          <p:cNvPr id="6" name="Picture 5" descr="picture 2017-01-10 at 3.39.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3200400"/>
            <a:ext cx="1066800" cy="1609782"/>
          </a:xfrm>
          <a:prstGeom prst="rect">
            <a:avLst/>
          </a:prstGeom>
        </p:spPr>
      </p:pic>
    </p:spTree>
    <p:extLst>
      <p:ext uri="{BB962C8B-B14F-4D97-AF65-F5344CB8AC3E}">
        <p14:creationId xmlns:p14="http://schemas.microsoft.com/office/powerpoint/2010/main" val="164790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ssolve">
                                      <p:cBhvr>
                                        <p:cTn id="18" dur="500"/>
                                        <p:tgtEl>
                                          <p:spTgt spid="3">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ssolv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dissolv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MiSiS</a:t>
            </a:r>
            <a:r>
              <a:rPr lang="en-US" dirty="0" smtClean="0"/>
              <a:t>: </a:t>
            </a:r>
            <a:r>
              <a:rPr lang="en-US" dirty="0"/>
              <a:t>Accessing </a:t>
            </a:r>
            <a:r>
              <a:rPr lang="en-US" dirty="0" smtClean="0"/>
              <a:t>EL </a:t>
            </a:r>
            <a:r>
              <a:rPr lang="en-US" dirty="0"/>
              <a:t>Progress Profile</a:t>
            </a:r>
          </a:p>
        </p:txBody>
      </p:sp>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826" r="16272" b="39087"/>
          <a:stretch/>
        </p:blipFill>
        <p:spPr bwMode="auto">
          <a:xfrm>
            <a:off x="381000" y="2286000"/>
            <a:ext cx="8534400" cy="321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a:spLocks noChangeArrowheads="1"/>
          </p:cNvSpPr>
          <p:nvPr/>
        </p:nvSpPr>
        <p:spPr bwMode="auto">
          <a:xfrm rot="1900458">
            <a:off x="6283761" y="1841941"/>
            <a:ext cx="1674158" cy="609600"/>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r>
              <a:rPr lang="en-US" dirty="0" smtClean="0">
                <a:solidFill>
                  <a:srgbClr val="000000"/>
                </a:solidFill>
                <a:latin typeface="Calibri" pitchFamily="-65" charset="0"/>
              </a:rPr>
              <a:t>Reports</a:t>
            </a:r>
            <a:endParaRPr lang="en-US" dirty="0">
              <a:solidFill>
                <a:srgbClr val="000000"/>
              </a:solidFill>
              <a:latin typeface="Calibri" pitchFamily="-65" charset="0"/>
            </a:endParaRPr>
          </a:p>
        </p:txBody>
      </p:sp>
    </p:spTree>
    <p:extLst>
      <p:ext uri="{BB962C8B-B14F-4D97-AF65-F5344CB8AC3E}">
        <p14:creationId xmlns:p14="http://schemas.microsoft.com/office/powerpoint/2010/main" val="15680571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dirty="0" err="1" smtClean="0"/>
              <a:t>MiSiS</a:t>
            </a:r>
            <a:r>
              <a:rPr lang="en-US" dirty="0" smtClean="0"/>
              <a:t>: EL Progress Profile</a:t>
            </a:r>
            <a:endParaRPr lang="en-US" dirty="0"/>
          </a:p>
        </p:txBody>
      </p:sp>
      <p:sp>
        <p:nvSpPr>
          <p:cNvPr id="5" name="Right Arrow 4"/>
          <p:cNvSpPr>
            <a:spLocks noChangeArrowheads="1"/>
          </p:cNvSpPr>
          <p:nvPr/>
        </p:nvSpPr>
        <p:spPr bwMode="auto">
          <a:xfrm>
            <a:off x="685800" y="2438400"/>
            <a:ext cx="2971800" cy="1510862"/>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r>
              <a:rPr lang="en-US" dirty="0" smtClean="0">
                <a:solidFill>
                  <a:srgbClr val="000000"/>
                </a:solidFill>
                <a:latin typeface="Calibri" pitchFamily="-65" charset="0"/>
              </a:rPr>
              <a:t> English Learner:</a:t>
            </a:r>
          </a:p>
          <a:p>
            <a:pPr marL="285750" indent="-285750">
              <a:buFont typeface="Arial" pitchFamily="34" charset="0"/>
              <a:buChar char="•"/>
            </a:pPr>
            <a:r>
              <a:rPr lang="en-US" dirty="0" smtClean="0">
                <a:solidFill>
                  <a:srgbClr val="000000"/>
                </a:solidFill>
                <a:latin typeface="Calibri" pitchFamily="-65" charset="0"/>
              </a:rPr>
              <a:t>EL Progress Profile</a:t>
            </a:r>
            <a:endParaRPr lang="en-US" dirty="0">
              <a:solidFill>
                <a:srgbClr val="000000"/>
              </a:solidFill>
              <a:latin typeface="Calibri" pitchFamily="-65" charset="0"/>
            </a:endParaRPr>
          </a:p>
        </p:txBody>
      </p:sp>
      <p:pic>
        <p:nvPicPr>
          <p:cNvPr id="3" name="Picture 2" descr="picture 2017-01-10 at 4.57.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209800"/>
            <a:ext cx="3454400" cy="3911600"/>
          </a:xfrm>
          <a:prstGeom prst="rect">
            <a:avLst/>
          </a:prstGeom>
        </p:spPr>
      </p:pic>
    </p:spTree>
    <p:extLst>
      <p:ext uri="{BB962C8B-B14F-4D97-AF65-F5344CB8AC3E}">
        <p14:creationId xmlns:p14="http://schemas.microsoft.com/office/powerpoint/2010/main" val="339891427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a:t>
            </a:r>
            <a:r>
              <a:rPr lang="en-US" dirty="0" smtClean="0"/>
              <a:t>EL </a:t>
            </a:r>
            <a:r>
              <a:rPr lang="en-US" dirty="0"/>
              <a:t>Progress Profile</a:t>
            </a:r>
          </a:p>
        </p:txBody>
      </p:sp>
      <p:pic>
        <p:nvPicPr>
          <p:cNvPr id="4" name="Picture 3" descr="picture 2015-11-09 at 9.12.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9000"/>
            <a:ext cx="9144000" cy="2516195"/>
          </a:xfrm>
          <a:prstGeom prst="rect">
            <a:avLst/>
          </a:prstGeom>
        </p:spPr>
      </p:pic>
      <p:sp>
        <p:nvSpPr>
          <p:cNvPr id="6" name="Right Arrow 5"/>
          <p:cNvSpPr>
            <a:spLocks noChangeArrowheads="1"/>
          </p:cNvSpPr>
          <p:nvPr/>
        </p:nvSpPr>
        <p:spPr bwMode="auto">
          <a:xfrm rot="16200000">
            <a:off x="4172091" y="4400688"/>
            <a:ext cx="1752600" cy="2552423"/>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65" charset="0"/>
            </a:endParaRPr>
          </a:p>
        </p:txBody>
      </p:sp>
      <p:sp>
        <p:nvSpPr>
          <p:cNvPr id="7" name="TextBox 6"/>
          <p:cNvSpPr txBox="1"/>
          <p:nvPr/>
        </p:nvSpPr>
        <p:spPr>
          <a:xfrm>
            <a:off x="4495800" y="5257800"/>
            <a:ext cx="1371600" cy="1200329"/>
          </a:xfrm>
          <a:prstGeom prst="rect">
            <a:avLst/>
          </a:prstGeom>
          <a:noFill/>
        </p:spPr>
        <p:txBody>
          <a:bodyPr wrap="square" rtlCol="0">
            <a:spAutoFit/>
          </a:bodyPr>
          <a:lstStyle/>
          <a:p>
            <a:r>
              <a:rPr lang="en-US" b="1" dirty="0" smtClean="0"/>
              <a:t>Select </a:t>
            </a:r>
            <a:r>
              <a:rPr lang="en-US" b="1" dirty="0"/>
              <a:t>p</a:t>
            </a:r>
            <a:r>
              <a:rPr lang="en-US" b="1" dirty="0" smtClean="0"/>
              <a:t>arameters</a:t>
            </a:r>
          </a:p>
          <a:p>
            <a:r>
              <a:rPr lang="en-US" b="1" dirty="0" smtClean="0"/>
              <a:t>&amp; </a:t>
            </a:r>
            <a:r>
              <a:rPr lang="en-US" b="1" dirty="0"/>
              <a:t>c</a:t>
            </a:r>
            <a:r>
              <a:rPr lang="en-US" b="1" dirty="0" smtClean="0"/>
              <a:t>lick </a:t>
            </a:r>
            <a:r>
              <a:rPr lang="en-US" b="1" dirty="0"/>
              <a:t>v</a:t>
            </a:r>
            <a:r>
              <a:rPr lang="en-US" b="1" dirty="0" smtClean="0"/>
              <a:t>iew</a:t>
            </a:r>
            <a:endParaRPr lang="en-US" b="1" dirty="0"/>
          </a:p>
        </p:txBody>
      </p:sp>
    </p:spTree>
    <p:extLst>
      <p:ext uri="{BB962C8B-B14F-4D97-AF65-F5344CB8AC3E}">
        <p14:creationId xmlns:p14="http://schemas.microsoft.com/office/powerpoint/2010/main" val="341222289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43200" y="1352490"/>
            <a:ext cx="457200" cy="400110"/>
          </a:xfrm>
          <a:prstGeom prst="rect">
            <a:avLst/>
          </a:prstGeom>
          <a:solidFill>
            <a:schemeClr val="bg1"/>
          </a:solidFill>
          <a:ln>
            <a:noFill/>
          </a:ln>
        </p:spPr>
        <p:txBody>
          <a:bodyPr wrap="square" rtlCol="0">
            <a:spAutoFit/>
          </a:bodyPr>
          <a:lstStyle/>
          <a:p>
            <a:endParaRPr lang="en-US" sz="1000" dirty="0" smtClean="0"/>
          </a:p>
          <a:p>
            <a:endParaRPr lang="en-US" sz="1000" dirty="0"/>
          </a:p>
        </p:txBody>
      </p:sp>
      <p:pic>
        <p:nvPicPr>
          <p:cNvPr id="2" name="Picture 1" descr="picture 2017-12-05 at 10.34.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81000"/>
            <a:ext cx="7895933" cy="6096000"/>
          </a:xfrm>
          <a:prstGeom prst="rect">
            <a:avLst/>
          </a:prstGeom>
        </p:spPr>
      </p:pic>
    </p:spTree>
    <p:extLst>
      <p:ext uri="{BB962C8B-B14F-4D97-AF65-F5344CB8AC3E}">
        <p14:creationId xmlns:p14="http://schemas.microsoft.com/office/powerpoint/2010/main" val="941610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a:t>Accessing </a:t>
            </a:r>
            <a:r>
              <a:rPr lang="en-US" dirty="0" smtClean="0"/>
              <a:t>LTEL Student Goal Sheet</a:t>
            </a:r>
            <a:br>
              <a:rPr lang="en-US" dirty="0" smtClean="0"/>
            </a:br>
            <a:r>
              <a:rPr lang="en-US" dirty="0" smtClean="0"/>
              <a:t>in </a:t>
            </a:r>
            <a:r>
              <a:rPr lang="en-US" dirty="0" err="1" smtClean="0"/>
              <a:t>MiSiS</a:t>
            </a:r>
            <a:endParaRPr lang="en-US" dirty="0"/>
          </a:p>
        </p:txBody>
      </p:sp>
    </p:spTree>
    <p:extLst>
      <p:ext uri="{BB962C8B-B14F-4D97-AF65-F5344CB8AC3E}">
        <p14:creationId xmlns:p14="http://schemas.microsoft.com/office/powerpoint/2010/main" val="161698013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dirty="0" err="1" smtClean="0"/>
              <a:t>MiSiS</a:t>
            </a:r>
            <a:r>
              <a:rPr lang="en-US" dirty="0" smtClean="0"/>
              <a:t>: LTEL Student Goal Sheet</a:t>
            </a:r>
            <a:endParaRPr lang="en-US" dirty="0"/>
          </a:p>
        </p:txBody>
      </p:sp>
      <p:sp>
        <p:nvSpPr>
          <p:cNvPr id="5" name="Right Arrow 4"/>
          <p:cNvSpPr>
            <a:spLocks noChangeArrowheads="1"/>
          </p:cNvSpPr>
          <p:nvPr/>
        </p:nvSpPr>
        <p:spPr bwMode="auto">
          <a:xfrm>
            <a:off x="381000" y="3352800"/>
            <a:ext cx="3200400" cy="1510862"/>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r>
              <a:rPr lang="en-US" dirty="0" smtClean="0">
                <a:solidFill>
                  <a:srgbClr val="000000"/>
                </a:solidFill>
                <a:latin typeface="Calibri" pitchFamily="-65" charset="0"/>
              </a:rPr>
              <a:t> English Learner:</a:t>
            </a:r>
          </a:p>
          <a:p>
            <a:pPr marL="285750" indent="-285750">
              <a:buFont typeface="Arial" pitchFamily="34" charset="0"/>
              <a:buChar char="•"/>
            </a:pPr>
            <a:r>
              <a:rPr lang="en-US" dirty="0" smtClean="0">
                <a:solidFill>
                  <a:srgbClr val="000000"/>
                </a:solidFill>
                <a:latin typeface="Calibri" pitchFamily="-65" charset="0"/>
              </a:rPr>
              <a:t>LTEL Student Goal Sheet</a:t>
            </a:r>
            <a:endParaRPr lang="en-US" dirty="0">
              <a:solidFill>
                <a:srgbClr val="000000"/>
              </a:solidFill>
              <a:latin typeface="Calibri" pitchFamily="-65" charset="0"/>
            </a:endParaRPr>
          </a:p>
        </p:txBody>
      </p:sp>
      <p:pic>
        <p:nvPicPr>
          <p:cNvPr id="3" name="Picture 2" descr="picture 2017-01-10 at 4.57.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209800"/>
            <a:ext cx="3454400" cy="3911600"/>
          </a:xfrm>
          <a:prstGeom prst="rect">
            <a:avLst/>
          </a:prstGeom>
        </p:spPr>
      </p:pic>
    </p:spTree>
    <p:extLst>
      <p:ext uri="{BB962C8B-B14F-4D97-AF65-F5344CB8AC3E}">
        <p14:creationId xmlns:p14="http://schemas.microsoft.com/office/powerpoint/2010/main" val="180215996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792162"/>
          </a:xfrm>
        </p:spPr>
        <p:txBody>
          <a:bodyPr>
            <a:normAutofit fontScale="90000"/>
          </a:bodyPr>
          <a:lstStyle/>
          <a:p>
            <a:r>
              <a:rPr lang="en-US" sz="2800" b="1" dirty="0" smtClean="0"/>
              <a:t>LTEL Student Goal Sheet</a:t>
            </a:r>
            <a:r>
              <a:rPr lang="en-US" sz="2800" b="1" dirty="0"/>
              <a:t> </a:t>
            </a:r>
            <a:r>
              <a:rPr lang="en-US" sz="2800" b="1" dirty="0" smtClean="0"/>
              <a:t/>
            </a:r>
            <a:br>
              <a:rPr lang="en-US" sz="2800" b="1" dirty="0" smtClean="0"/>
            </a:br>
            <a:r>
              <a:rPr lang="en-US" sz="2800" b="1" dirty="0" smtClean="0"/>
              <a:t>Elementary (6</a:t>
            </a:r>
            <a:r>
              <a:rPr lang="en-US" sz="2800" b="1" baseline="30000" dirty="0" smtClean="0"/>
              <a:t>th</a:t>
            </a:r>
            <a:r>
              <a:rPr lang="en-US" sz="2800" b="1" dirty="0" smtClean="0"/>
              <a:t> Grade) and Secondary (6</a:t>
            </a:r>
            <a:r>
              <a:rPr lang="en-US" sz="2800" b="1" baseline="30000" dirty="0" smtClean="0"/>
              <a:t>th</a:t>
            </a:r>
            <a:r>
              <a:rPr lang="en-US" sz="2800" b="1" dirty="0" smtClean="0"/>
              <a:t>-12</a:t>
            </a:r>
            <a:r>
              <a:rPr lang="en-US" sz="2800" b="1" baseline="30000" dirty="0" smtClean="0"/>
              <a:t>th</a:t>
            </a:r>
            <a:r>
              <a:rPr lang="en-US" sz="2800" b="1" dirty="0" smtClean="0"/>
              <a:t> Grade)</a:t>
            </a:r>
            <a:endParaRPr lang="en-US" sz="2800" b="1" dirty="0"/>
          </a:p>
        </p:txBody>
      </p:sp>
      <p:pic>
        <p:nvPicPr>
          <p:cNvPr id="10" name="Picture 9" descr="Screen Shot 2017-12-03 at 10.40.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364" y="1447800"/>
            <a:ext cx="3997036" cy="4953000"/>
          </a:xfrm>
          <a:prstGeom prst="rect">
            <a:avLst/>
          </a:prstGeom>
          <a:ln w="28575" cmpd="sng">
            <a:solidFill>
              <a:schemeClr val="tx1"/>
            </a:solidFill>
          </a:ln>
        </p:spPr>
      </p:pic>
      <p:pic>
        <p:nvPicPr>
          <p:cNvPr id="11" name="Picture 10" descr="Screen Shot 2017-12-03 at 10.41.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749" y="1447800"/>
            <a:ext cx="3949451" cy="4953000"/>
          </a:xfrm>
          <a:prstGeom prst="rect">
            <a:avLst/>
          </a:prstGeom>
          <a:ln w="28575" cmpd="sng">
            <a:solidFill>
              <a:schemeClr val="tx1"/>
            </a:solidFill>
          </a:ln>
        </p:spPr>
      </p:pic>
    </p:spTree>
    <p:extLst>
      <p:ext uri="{BB962C8B-B14F-4D97-AF65-F5344CB8AC3E}">
        <p14:creationId xmlns:p14="http://schemas.microsoft.com/office/powerpoint/2010/main" val="348868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LTEL and P-LTEL</a:t>
            </a:r>
            <a:br>
              <a:rPr lang="en-US" dirty="0" smtClean="0"/>
            </a:br>
            <a:r>
              <a:rPr lang="en-US" dirty="0" smtClean="0"/>
              <a:t> Student-Parent Conference</a:t>
            </a:r>
            <a:endParaRPr lang="en-US" dirty="0"/>
          </a:p>
        </p:txBody>
      </p:sp>
      <p:pic>
        <p:nvPicPr>
          <p:cNvPr id="6" name="Picture 2" descr="http://4.bp.blogspot.com/_DYjNfYqZCps/TCk5a4SBEgI/AAAAAAAAAEo/Uj87FGGce6I/s1600/Conference.gif"/>
          <p:cNvPicPr>
            <a:picLocks noChangeAspect="1" noChangeArrowheads="1"/>
          </p:cNvPicPr>
          <p:nvPr/>
        </p:nvPicPr>
        <p:blipFill>
          <a:blip r:embed="rId2" cstate="print"/>
          <a:srcRect/>
          <a:stretch>
            <a:fillRect/>
          </a:stretch>
        </p:blipFill>
        <p:spPr bwMode="auto">
          <a:xfrm>
            <a:off x="3048000" y="3002507"/>
            <a:ext cx="2850417" cy="2712493"/>
          </a:xfrm>
          <a:prstGeom prst="rect">
            <a:avLst/>
          </a:prstGeom>
          <a:noFill/>
        </p:spPr>
      </p:pic>
    </p:spTree>
    <p:extLst>
      <p:ext uri="{BB962C8B-B14F-4D97-AF65-F5344CB8AC3E}">
        <p14:creationId xmlns:p14="http://schemas.microsoft.com/office/powerpoint/2010/main" val="155571001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Preparing for the parent/student conference</a:t>
            </a:r>
            <a:endParaRPr lang="en-US" dirty="0"/>
          </a:p>
        </p:txBody>
      </p:sp>
      <p:sp>
        <p:nvSpPr>
          <p:cNvPr id="8" name="Content Placeholder 7"/>
          <p:cNvSpPr>
            <a:spLocks noGrp="1"/>
          </p:cNvSpPr>
          <p:nvPr>
            <p:ph sz="quarter" idx="1"/>
          </p:nvPr>
        </p:nvSpPr>
        <p:spPr>
          <a:xfrm>
            <a:off x="914400" y="1676400"/>
            <a:ext cx="8001000" cy="4343400"/>
          </a:xfrm>
        </p:spPr>
        <p:txBody>
          <a:bodyPr/>
          <a:lstStyle/>
          <a:p>
            <a:r>
              <a:rPr lang="en-US" dirty="0" smtClean="0"/>
              <a:t>Meet with LTEL students and parents </a:t>
            </a:r>
            <a:r>
              <a:rPr lang="en-US" b="1" dirty="0" smtClean="0"/>
              <a:t>twice a year </a:t>
            </a:r>
            <a:r>
              <a:rPr lang="en-US" dirty="0" smtClean="0"/>
              <a:t>(6</a:t>
            </a:r>
            <a:r>
              <a:rPr lang="en-US" baseline="30000" dirty="0" smtClean="0"/>
              <a:t>th</a:t>
            </a:r>
            <a:r>
              <a:rPr lang="en-US" dirty="0" smtClean="0"/>
              <a:t>-12</a:t>
            </a:r>
            <a:r>
              <a:rPr lang="en-US" baseline="30000" dirty="0" smtClean="0"/>
              <a:t>th</a:t>
            </a:r>
            <a:r>
              <a:rPr lang="en-US" dirty="0" smtClean="0"/>
              <a:t>) or P-LTEL students and parents </a:t>
            </a:r>
            <a:r>
              <a:rPr lang="en-US" b="1" dirty="0" smtClean="0"/>
              <a:t>once a year </a:t>
            </a:r>
            <a:r>
              <a:rPr lang="en-US" dirty="0" smtClean="0"/>
              <a:t>(4</a:t>
            </a:r>
            <a:r>
              <a:rPr lang="en-US" baseline="30000" dirty="0" smtClean="0"/>
              <a:t>th</a:t>
            </a:r>
            <a:r>
              <a:rPr lang="en-US" dirty="0" smtClean="0"/>
              <a:t> – 5</a:t>
            </a:r>
            <a:r>
              <a:rPr lang="en-US" baseline="30000" dirty="0" smtClean="0"/>
              <a:t>th</a:t>
            </a:r>
            <a:r>
              <a:rPr lang="en-US" dirty="0" smtClean="0"/>
              <a:t> )        to review:</a:t>
            </a:r>
          </a:p>
          <a:p>
            <a:pPr lvl="1"/>
            <a:r>
              <a:rPr lang="en-US" b="1" dirty="0" smtClean="0">
                <a:solidFill>
                  <a:srgbClr val="C00000"/>
                </a:solidFill>
              </a:rPr>
              <a:t>Language status</a:t>
            </a:r>
          </a:p>
          <a:p>
            <a:pPr lvl="1"/>
            <a:r>
              <a:rPr lang="en-US" b="1" dirty="0" smtClean="0">
                <a:solidFill>
                  <a:srgbClr val="C00000"/>
                </a:solidFill>
              </a:rPr>
              <a:t>Program placement</a:t>
            </a:r>
          </a:p>
          <a:p>
            <a:pPr lvl="1"/>
            <a:r>
              <a:rPr lang="en-US" b="1" dirty="0" smtClean="0">
                <a:solidFill>
                  <a:srgbClr val="C00000"/>
                </a:solidFill>
              </a:rPr>
              <a:t>Test results</a:t>
            </a:r>
          </a:p>
          <a:p>
            <a:pPr lvl="1"/>
            <a:r>
              <a:rPr lang="en-US" b="1" dirty="0" smtClean="0">
                <a:solidFill>
                  <a:srgbClr val="C00000"/>
                </a:solidFill>
              </a:rPr>
              <a:t>Goals for attaining reclassification criteria and accelerate academic progress targets</a:t>
            </a:r>
          </a:p>
          <a:p>
            <a:pPr>
              <a:buNone/>
            </a:pPr>
            <a:endParaRPr lang="en-US" dirty="0"/>
          </a:p>
        </p:txBody>
      </p:sp>
      <p:pic>
        <p:nvPicPr>
          <p:cNvPr id="73730" name="Picture 2" descr="http://4.bp.blogspot.com/_DYjNfYqZCps/TCk5a4SBEgI/AAAAAAAAAEo/Uj87FGGce6I/s1600/Conference.gif"/>
          <p:cNvPicPr>
            <a:picLocks noChangeAspect="1" noChangeArrowheads="1"/>
          </p:cNvPicPr>
          <p:nvPr/>
        </p:nvPicPr>
        <p:blipFill>
          <a:blip r:embed="rId2" cstate="print"/>
          <a:srcRect/>
          <a:stretch>
            <a:fillRect/>
          </a:stretch>
        </p:blipFill>
        <p:spPr bwMode="auto">
          <a:xfrm>
            <a:off x="6477000" y="4648200"/>
            <a:ext cx="2057400" cy="195784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Practice</a:t>
            </a:r>
            <a:endParaRPr lang="en-US" dirty="0"/>
          </a:p>
        </p:txBody>
      </p:sp>
      <p:sp>
        <p:nvSpPr>
          <p:cNvPr id="6" name="Content Placeholder 5"/>
          <p:cNvSpPr>
            <a:spLocks noGrp="1"/>
          </p:cNvSpPr>
          <p:nvPr>
            <p:ph sz="quarter" idx="1"/>
          </p:nvPr>
        </p:nvSpPr>
        <p:spPr>
          <a:xfrm>
            <a:off x="76200" y="1600200"/>
            <a:ext cx="3276600" cy="4876800"/>
          </a:xfrm>
        </p:spPr>
        <p:txBody>
          <a:bodyPr/>
          <a:lstStyle/>
          <a:p>
            <a:r>
              <a:rPr lang="en-US" dirty="0" smtClean="0"/>
              <a:t>What information would you pull from the EL Progress Profile to share with students and parents?</a:t>
            </a:r>
          </a:p>
          <a:p>
            <a:r>
              <a:rPr lang="en-US" dirty="0" smtClean="0"/>
              <a:t>What would you say?</a:t>
            </a:r>
          </a:p>
          <a:p>
            <a:r>
              <a:rPr lang="en-US" dirty="0" smtClean="0"/>
              <a:t>Practice with a partner</a:t>
            </a:r>
          </a:p>
          <a:p>
            <a:r>
              <a:rPr lang="en-US" dirty="0" smtClean="0"/>
              <a:t>Share out</a:t>
            </a:r>
            <a:endParaRPr lang="en-US" dirty="0"/>
          </a:p>
        </p:txBody>
      </p:sp>
      <p:sp>
        <p:nvSpPr>
          <p:cNvPr id="12" name="Rectangle 11"/>
          <p:cNvSpPr/>
          <p:nvPr/>
        </p:nvSpPr>
        <p:spPr>
          <a:xfrm>
            <a:off x="7366942" y="-694920"/>
            <a:ext cx="472553" cy="72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990515" y="-387811"/>
            <a:ext cx="472553" cy="72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icture 2017-12-05 at 8.47.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447800"/>
            <a:ext cx="5562600" cy="49408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772400" cy="1143000"/>
          </a:xfrm>
        </p:spPr>
        <p:txBody>
          <a:bodyPr/>
          <a:lstStyle/>
          <a:p>
            <a:r>
              <a:rPr lang="en-US" dirty="0" smtClean="0"/>
              <a:t>Numbered Heads Together</a:t>
            </a:r>
            <a:endParaRPr lang="en-US" dirty="0"/>
          </a:p>
        </p:txBody>
      </p:sp>
      <p:pic>
        <p:nvPicPr>
          <p:cNvPr id="4" name="Content Placeholder 3" descr="picture 2017-01-11 at 1.45.34 PM.png"/>
          <p:cNvPicPr>
            <a:picLocks noGrp="1" noChangeAspect="1"/>
          </p:cNvPicPr>
          <p:nvPr>
            <p:ph sz="quarter" idx="1"/>
          </p:nvPr>
        </p:nvPicPr>
        <p:blipFill>
          <a:blip r:embed="rId2">
            <a:extLst>
              <a:ext uri="{28A0092B-C50C-407E-A947-70E740481C1C}">
                <a14:useLocalDpi xmlns:a14="http://schemas.microsoft.com/office/drawing/2010/main" val="0"/>
              </a:ext>
            </a:extLst>
          </a:blip>
          <a:srcRect l="-43095" r="-43095"/>
          <a:stretch>
            <a:fillRect/>
          </a:stretch>
        </p:blipFill>
        <p:spPr>
          <a:xfrm>
            <a:off x="4648200" y="3657600"/>
            <a:ext cx="4724400" cy="2779059"/>
          </a:xfrm>
        </p:spPr>
      </p:pic>
      <p:pic>
        <p:nvPicPr>
          <p:cNvPr id="5" name="Picture 4" descr="picture 2017-01-11 at 1.43.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76400"/>
            <a:ext cx="4994776" cy="3873500"/>
          </a:xfrm>
          <a:prstGeom prst="rect">
            <a:avLst/>
          </a:prstGeom>
        </p:spPr>
      </p:pic>
    </p:spTree>
    <p:extLst>
      <p:ext uri="{BB962C8B-B14F-4D97-AF65-F5344CB8AC3E}">
        <p14:creationId xmlns:p14="http://schemas.microsoft.com/office/powerpoint/2010/main" val="118985919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404495150"/>
              </p:ext>
            </p:extLst>
          </p:nvPr>
        </p:nvGraphicFramePr>
        <p:xfrm>
          <a:off x="228600" y="457200"/>
          <a:ext cx="8382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588605885"/>
              </p:ext>
            </p:extLst>
          </p:nvPr>
        </p:nvGraphicFramePr>
        <p:xfrm>
          <a:off x="228600" y="457200"/>
          <a:ext cx="8382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fontScale="90000"/>
          </a:bodyPr>
          <a:lstStyle/>
          <a:p>
            <a:pPr algn="ctr"/>
            <a:r>
              <a:rPr lang="en-US" dirty="0" smtClean="0"/>
              <a:t>LTEL and P-LTEL</a:t>
            </a:r>
            <a:br>
              <a:rPr lang="en-US" dirty="0" smtClean="0"/>
            </a:br>
            <a:r>
              <a:rPr lang="en-US" dirty="0" smtClean="0"/>
              <a:t> Student-Parent Meetings</a:t>
            </a:r>
            <a:endParaRPr lang="en-US" dirty="0"/>
          </a:p>
        </p:txBody>
      </p:sp>
      <p:sp>
        <p:nvSpPr>
          <p:cNvPr id="3" name="Content Placeholder 2"/>
          <p:cNvSpPr>
            <a:spLocks noGrp="1"/>
          </p:cNvSpPr>
          <p:nvPr>
            <p:ph sz="quarter" idx="1"/>
          </p:nvPr>
        </p:nvSpPr>
        <p:spPr>
          <a:xfrm>
            <a:off x="914400" y="1676400"/>
            <a:ext cx="7772400" cy="4343400"/>
          </a:xfrm>
        </p:spPr>
        <p:txBody>
          <a:bodyPr/>
          <a:lstStyle/>
          <a:p>
            <a:r>
              <a:rPr lang="en-US" dirty="0" smtClean="0"/>
              <a:t>In the event that a parent does not attend a meeting, schools should document a minimum of </a:t>
            </a:r>
            <a:r>
              <a:rPr lang="en-US" b="1" dirty="0" smtClean="0"/>
              <a:t>3 attempts </a:t>
            </a:r>
            <a:r>
              <a:rPr lang="en-US" dirty="0" smtClean="0"/>
              <a:t>using at least </a:t>
            </a:r>
            <a:r>
              <a:rPr lang="en-US" b="1" dirty="0"/>
              <a:t>2</a:t>
            </a:r>
            <a:r>
              <a:rPr lang="en-US" b="1" dirty="0" smtClean="0"/>
              <a:t> different methods. </a:t>
            </a:r>
            <a:endParaRPr lang="en-US" dirty="0" smtClean="0"/>
          </a:p>
        </p:txBody>
      </p:sp>
      <p:pic>
        <p:nvPicPr>
          <p:cNvPr id="36866" name="Picture 2" descr="Telephone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087" y="4038600"/>
            <a:ext cx="1738313" cy="2000251"/>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Eye-Catching Community Meeting Template">
            <a:hlinkClick r:id="rId3" tooltip="Eye-Catching Community Meeting Templat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962400"/>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5308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Talk</a:t>
            </a:r>
            <a:endParaRPr lang="en-US" dirty="0"/>
          </a:p>
        </p:txBody>
      </p:sp>
      <p:sp>
        <p:nvSpPr>
          <p:cNvPr id="3" name="Content Placeholder 2"/>
          <p:cNvSpPr>
            <a:spLocks noGrp="1"/>
          </p:cNvSpPr>
          <p:nvPr>
            <p:ph sz="quarter" idx="1"/>
          </p:nvPr>
        </p:nvSpPr>
        <p:spPr>
          <a:xfrm>
            <a:off x="914400" y="1600200"/>
            <a:ext cx="7772400" cy="4572000"/>
          </a:xfrm>
        </p:spPr>
        <p:txBody>
          <a:bodyPr/>
          <a:lstStyle/>
          <a:p>
            <a:r>
              <a:rPr lang="en-US" dirty="0" smtClean="0"/>
              <a:t>What are existing structures at your school site you could optimize to support the LTEL/P-LTEL parent/student meetings?</a:t>
            </a:r>
          </a:p>
          <a:p>
            <a:r>
              <a:rPr lang="en-US" dirty="0" smtClean="0"/>
              <a:t>What are some other structures you could put in place to facilitate these meetings?</a:t>
            </a:r>
            <a:endParaRPr lang="en-US" dirty="0"/>
          </a:p>
        </p:txBody>
      </p:sp>
      <p:pic>
        <p:nvPicPr>
          <p:cNvPr id="74754" name="Picture 2"/>
          <p:cNvPicPr>
            <a:picLocks noChangeAspect="1" noChangeArrowheads="1"/>
          </p:cNvPicPr>
          <p:nvPr/>
        </p:nvPicPr>
        <p:blipFill>
          <a:blip r:embed="rId2" cstate="print"/>
          <a:srcRect/>
          <a:stretch>
            <a:fillRect/>
          </a:stretch>
        </p:blipFill>
        <p:spPr bwMode="auto">
          <a:xfrm>
            <a:off x="3757870" y="3886200"/>
            <a:ext cx="3100130" cy="228183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BUL-6266.0 LTEL Designees’ Roles and Responsibilities</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37" t="11595" r="31054" b="1099"/>
          <a:stretch/>
        </p:blipFill>
        <p:spPr bwMode="auto">
          <a:xfrm>
            <a:off x="2590800" y="1524000"/>
            <a:ext cx="3843735" cy="49530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96085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pic>
        <p:nvPicPr>
          <p:cNvPr id="727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04" t="22963" r="16999" b="10875"/>
          <a:stretch/>
        </p:blipFill>
        <p:spPr bwMode="auto">
          <a:xfrm>
            <a:off x="990600" y="1600200"/>
            <a:ext cx="7239000" cy="495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8800" y="4876800"/>
            <a:ext cx="4343400" cy="1828800"/>
          </a:xfrm>
          <a:prstGeom prst="rect">
            <a:avLst/>
          </a:prstGeom>
          <a:solidFill>
            <a:srgbClr val="FFFF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947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Documentation: </a:t>
            </a:r>
            <a:r>
              <a:rPr lang="en-US" b="1" dirty="0" smtClean="0"/>
              <a:t>LTEL Designee Form</a:t>
            </a:r>
            <a:endParaRPr lang="en-US" b="1" dirty="0"/>
          </a:p>
        </p:txBody>
      </p:sp>
      <p:pic>
        <p:nvPicPr>
          <p:cNvPr id="757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90" t="12050" r="25238"/>
          <a:stretch/>
        </p:blipFill>
        <p:spPr bwMode="auto">
          <a:xfrm>
            <a:off x="1981200" y="1371600"/>
            <a:ext cx="5322509" cy="533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64569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792162"/>
          </a:xfrm>
        </p:spPr>
        <p:txBody>
          <a:bodyPr>
            <a:normAutofit fontScale="90000"/>
          </a:bodyPr>
          <a:lstStyle/>
          <a:p>
            <a:r>
              <a:rPr lang="en-US" sz="2800" dirty="0" smtClean="0"/>
              <a:t>Documentation: </a:t>
            </a:r>
            <a:br>
              <a:rPr lang="en-US" sz="2800" dirty="0" smtClean="0"/>
            </a:br>
            <a:r>
              <a:rPr lang="en-US" sz="2800" dirty="0" smtClean="0"/>
              <a:t>    </a:t>
            </a:r>
            <a:r>
              <a:rPr lang="en-US" sz="2800" b="1" dirty="0" smtClean="0"/>
              <a:t>LTEL Student Goal Sheet</a:t>
            </a:r>
            <a:r>
              <a:rPr lang="en-US" sz="2800" b="1" dirty="0"/>
              <a:t> </a:t>
            </a:r>
            <a:r>
              <a:rPr lang="en-US" sz="2800" b="1" dirty="0" smtClean="0"/>
              <a:t/>
            </a:r>
            <a:br>
              <a:rPr lang="en-US" sz="2800" b="1" dirty="0" smtClean="0"/>
            </a:br>
            <a:r>
              <a:rPr lang="en-US" sz="2800" b="1" dirty="0" smtClean="0"/>
              <a:t>    Elementary and Secondary from </a:t>
            </a:r>
            <a:r>
              <a:rPr lang="en-US" sz="2800" b="1" dirty="0" err="1" smtClean="0"/>
              <a:t>MiSiS</a:t>
            </a:r>
            <a:endParaRPr lang="en-US" sz="2800" b="1" dirty="0"/>
          </a:p>
        </p:txBody>
      </p:sp>
      <p:sp>
        <p:nvSpPr>
          <p:cNvPr id="5" name="Rectangle 4"/>
          <p:cNvSpPr/>
          <p:nvPr/>
        </p:nvSpPr>
        <p:spPr>
          <a:xfrm>
            <a:off x="4648200" y="1447800"/>
            <a:ext cx="3505200" cy="4648200"/>
          </a:xfrm>
          <a:prstGeom prst="rect">
            <a:avLst/>
          </a:prstGeom>
          <a:blipFill dpi="0" rotWithShape="1">
            <a:blip r:embed="rId3">
              <a:alphaModFix amt="0"/>
              <a:duotone>
                <a:schemeClr val="accent1">
                  <a:shade val="22000"/>
                  <a:satMod val="160000"/>
                </a:schemeClr>
                <a:schemeClr val="accent1">
                  <a:shade val="45000"/>
                  <a:satMod val="100000"/>
                </a:schemeClr>
              </a:duotone>
            </a:blip>
            <a:srcRect/>
            <a:tile tx="0" ty="0" sx="65000" sy="65000" flip="none" algn="ctr"/>
          </a:blip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picture 2017-01-11 at 2.02.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752601"/>
            <a:ext cx="3254239" cy="4267200"/>
          </a:xfrm>
          <a:prstGeom prst="rect">
            <a:avLst/>
          </a:prstGeom>
        </p:spPr>
      </p:pic>
      <p:pic>
        <p:nvPicPr>
          <p:cNvPr id="7" name="Picture 6" descr="picture 2017-01-11 at 2.02.0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1676400"/>
            <a:ext cx="3545087" cy="4597400"/>
          </a:xfrm>
          <a:prstGeom prst="rect">
            <a:avLst/>
          </a:prstGeom>
        </p:spPr>
      </p:pic>
      <p:sp>
        <p:nvSpPr>
          <p:cNvPr id="8" name="Rectangle 7"/>
          <p:cNvSpPr/>
          <p:nvPr/>
        </p:nvSpPr>
        <p:spPr>
          <a:xfrm>
            <a:off x="609600" y="1447800"/>
            <a:ext cx="3505200" cy="4648200"/>
          </a:xfrm>
          <a:prstGeom prst="rect">
            <a:avLst/>
          </a:prstGeom>
          <a:blipFill dpi="0" rotWithShape="1">
            <a:blip r:embed="rId3">
              <a:alphaModFix amt="0"/>
              <a:duotone>
                <a:schemeClr val="accent1">
                  <a:shade val="22000"/>
                  <a:satMod val="160000"/>
                </a:schemeClr>
                <a:schemeClr val="accent1">
                  <a:shade val="45000"/>
                  <a:satMod val="100000"/>
                </a:schemeClr>
              </a:duotone>
            </a:blip>
            <a:srcRect/>
            <a:tile tx="0" ty="0" sx="65000" sy="65000" flip="none" algn="ctr"/>
          </a:blip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388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792162"/>
          </a:xfrm>
        </p:spPr>
        <p:txBody>
          <a:bodyPr>
            <a:normAutofit fontScale="90000"/>
          </a:bodyPr>
          <a:lstStyle/>
          <a:p>
            <a:r>
              <a:rPr lang="en-US" sz="2800" dirty="0" smtClean="0"/>
              <a:t>Documentation: </a:t>
            </a:r>
            <a:br>
              <a:rPr lang="en-US" sz="2800" dirty="0" smtClean="0"/>
            </a:br>
            <a:r>
              <a:rPr lang="en-US" sz="2800" dirty="0" smtClean="0"/>
              <a:t>     LD West P-</a:t>
            </a:r>
            <a:r>
              <a:rPr lang="en-US" sz="2800" b="1" dirty="0" smtClean="0"/>
              <a:t>LTEL Student Goal Sheet</a:t>
            </a:r>
            <a:r>
              <a:rPr lang="en-US" sz="2800" b="1" dirty="0"/>
              <a:t> </a:t>
            </a:r>
            <a:r>
              <a:rPr lang="en-US" sz="2800" b="1" dirty="0" smtClean="0"/>
              <a:t>Elementary </a:t>
            </a:r>
            <a:endParaRPr lang="en-US" sz="2800" b="1" dirty="0"/>
          </a:p>
        </p:txBody>
      </p:sp>
      <p:sp>
        <p:nvSpPr>
          <p:cNvPr id="4" name="Rectangle 3"/>
          <p:cNvSpPr/>
          <p:nvPr/>
        </p:nvSpPr>
        <p:spPr>
          <a:xfrm>
            <a:off x="2743200" y="1066800"/>
            <a:ext cx="4114800" cy="5638800"/>
          </a:xfrm>
          <a:prstGeom prst="rect">
            <a:avLst/>
          </a:prstGeom>
          <a:blipFill dpi="0" rotWithShape="1">
            <a:blip r:embed="rId3">
              <a:alphaModFix amt="0"/>
              <a:duotone>
                <a:schemeClr val="accent1">
                  <a:shade val="22000"/>
                  <a:satMod val="160000"/>
                </a:schemeClr>
                <a:schemeClr val="accent1">
                  <a:shade val="45000"/>
                  <a:satMod val="100000"/>
                </a:schemeClr>
              </a:duotone>
            </a:blip>
            <a:srcRect/>
            <a:tile tx="0" ty="0" sx="65000" sy="65000" flip="none" algn="ctr"/>
          </a:blip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picture 2017-01-11 at 2.09.1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1219200"/>
            <a:ext cx="3962400" cy="5186082"/>
          </a:xfrm>
          <a:prstGeom prst="rect">
            <a:avLst/>
          </a:prstGeom>
        </p:spPr>
      </p:pic>
    </p:spTree>
    <p:extLst>
      <p:ext uri="{BB962C8B-B14F-4D97-AF65-F5344CB8AC3E}">
        <p14:creationId xmlns:p14="http://schemas.microsoft.com/office/powerpoint/2010/main" val="268751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Documentation: </a:t>
            </a:r>
            <a:r>
              <a:rPr lang="en-US" b="1" dirty="0" smtClean="0"/>
              <a:t>Meeting Log</a:t>
            </a:r>
            <a:endParaRPr lang="en-US" b="1" dirty="0"/>
          </a:p>
        </p:txBody>
      </p:sp>
      <p:pic>
        <p:nvPicPr>
          <p:cNvPr id="737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35" t="11595" r="18332" b="1099"/>
          <a:stretch/>
        </p:blipFill>
        <p:spPr bwMode="auto">
          <a:xfrm>
            <a:off x="1066800" y="1447800"/>
            <a:ext cx="6705600" cy="50787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4507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LAUSD’s definition of LTELs </a:t>
            </a:r>
            <a:endParaRPr lang="en-US" dirty="0"/>
          </a:p>
        </p:txBody>
      </p:sp>
      <p:sp>
        <p:nvSpPr>
          <p:cNvPr id="3" name="Content Placeholder 2"/>
          <p:cNvSpPr>
            <a:spLocks noGrp="1"/>
          </p:cNvSpPr>
          <p:nvPr>
            <p:ph sz="quarter" idx="1"/>
          </p:nvPr>
        </p:nvSpPr>
        <p:spPr/>
        <p:txBody>
          <a:bodyPr/>
          <a:lstStyle/>
          <a:p>
            <a:pPr marL="0" indent="0">
              <a:buNone/>
            </a:pPr>
            <a:r>
              <a:rPr lang="en-US" sz="3200" b="1" dirty="0" smtClean="0"/>
              <a:t>Long Term English Learners </a:t>
            </a:r>
          </a:p>
          <a:p>
            <a:endParaRPr lang="en-US" dirty="0" smtClean="0"/>
          </a:p>
          <a:p>
            <a:pPr marL="0" indent="0">
              <a:buNone/>
            </a:pPr>
            <a:r>
              <a:rPr lang="en-US" dirty="0" smtClean="0"/>
              <a:t>Before Fall, 2016:</a:t>
            </a:r>
          </a:p>
          <a:p>
            <a:r>
              <a:rPr lang="en-US" dirty="0" smtClean="0"/>
              <a:t>Master Plan p. 65:  “defined in LAUSD as those EL students who have completed five full years in U.S. schools (i.e. beginning their sixth year and beyond) without meeting the criteria for reclassification.”</a:t>
            </a:r>
          </a:p>
          <a:p>
            <a:pPr marL="0" indent="0">
              <a:buNone/>
            </a:pPr>
            <a:r>
              <a:rPr lang="en-US" dirty="0" smtClean="0"/>
              <a:t>Fall, 2016:</a:t>
            </a:r>
          </a:p>
          <a:p>
            <a:r>
              <a:rPr lang="en-US" dirty="0" smtClean="0"/>
              <a:t>EL Dashboard Job Aid:  “6</a:t>
            </a:r>
            <a:r>
              <a:rPr lang="en-US" baseline="30000" dirty="0" smtClean="0"/>
              <a:t>th</a:t>
            </a:r>
            <a:r>
              <a:rPr lang="en-US" dirty="0" smtClean="0"/>
              <a:t>-12</a:t>
            </a:r>
            <a:r>
              <a:rPr lang="en-US" baseline="30000" dirty="0" smtClean="0"/>
              <a:t>th</a:t>
            </a:r>
            <a:r>
              <a:rPr lang="en-US" dirty="0" smtClean="0"/>
              <a:t> grade students with more than 5.0 years as an English Learner”</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086600" y="685800"/>
            <a:ext cx="1752600" cy="1752600"/>
          </a:xfrm>
          <a:prstGeom prst="rect">
            <a:avLst/>
          </a:prstGeom>
          <a:noFill/>
          <a:ln w="9525">
            <a:noFill/>
            <a:miter lim="800000"/>
            <a:headEnd/>
            <a:tailEnd/>
          </a:ln>
          <a:effectLst/>
        </p:spPr>
      </p:pic>
    </p:spTree>
    <p:extLst>
      <p:ext uri="{BB962C8B-B14F-4D97-AF65-F5344CB8AC3E}">
        <p14:creationId xmlns:p14="http://schemas.microsoft.com/office/powerpoint/2010/main" val="747766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Instructional Online Accountability System</a:t>
            </a:r>
            <a:endParaRPr lang="en-US" dirty="0"/>
          </a:p>
        </p:txBody>
      </p:sp>
      <p:sp>
        <p:nvSpPr>
          <p:cNvPr id="3" name="Content Placeholder 2"/>
          <p:cNvSpPr>
            <a:spLocks noGrp="1"/>
          </p:cNvSpPr>
          <p:nvPr>
            <p:ph sz="quarter" idx="1"/>
          </p:nvPr>
        </p:nvSpPr>
        <p:spPr>
          <a:xfrm>
            <a:off x="914400" y="1447800"/>
            <a:ext cx="3962400" cy="4572000"/>
          </a:xfrm>
        </p:spPr>
        <p:txBody>
          <a:bodyPr>
            <a:normAutofit fontScale="92500" lnSpcReduction="20000"/>
          </a:bodyPr>
          <a:lstStyle/>
          <a:p>
            <a:r>
              <a:rPr lang="en-US" b="1" dirty="0" smtClean="0"/>
              <a:t>Certification:</a:t>
            </a:r>
          </a:p>
          <a:p>
            <a:pPr lvl="1"/>
            <a:r>
              <a:rPr lang="en-US" u="sng" dirty="0" smtClean="0"/>
              <a:t>OCT</a:t>
            </a:r>
            <a:r>
              <a:rPr lang="en-US" dirty="0" smtClean="0"/>
              <a:t> -LTEL Designee Form </a:t>
            </a:r>
          </a:p>
          <a:p>
            <a:pPr lvl="1"/>
            <a:r>
              <a:rPr lang="en-US" u="sng" dirty="0" smtClean="0"/>
              <a:t>JAN</a:t>
            </a:r>
            <a:r>
              <a:rPr lang="en-US" dirty="0" smtClean="0"/>
              <a:t> –Monitor LTEL Student Progress-Parent Meeting #1</a:t>
            </a:r>
            <a:endParaRPr lang="en-US" b="1" dirty="0" smtClean="0"/>
          </a:p>
          <a:p>
            <a:pPr lvl="1"/>
            <a:r>
              <a:rPr lang="en-US" u="sng" dirty="0" smtClean="0"/>
              <a:t>APRIL</a:t>
            </a:r>
            <a:r>
              <a:rPr lang="en-US" dirty="0" smtClean="0"/>
              <a:t> –Monitor LTEL Student Progress -</a:t>
            </a:r>
            <a:r>
              <a:rPr lang="en-US" dirty="0"/>
              <a:t>Parent Meeting </a:t>
            </a:r>
            <a:r>
              <a:rPr lang="en-US" dirty="0" smtClean="0"/>
              <a:t>#2 </a:t>
            </a:r>
          </a:p>
          <a:p>
            <a:r>
              <a:rPr lang="en-US" b="1" dirty="0" smtClean="0"/>
              <a:t>Upload:</a:t>
            </a:r>
          </a:p>
          <a:p>
            <a:pPr lvl="1"/>
            <a:r>
              <a:rPr lang="en-US" dirty="0" smtClean="0"/>
              <a:t>LTEL Designee Form</a:t>
            </a:r>
          </a:p>
          <a:p>
            <a:pPr lvl="1"/>
            <a:r>
              <a:rPr lang="en-US" dirty="0" smtClean="0"/>
              <a:t>Annotated LTEL Monitoring Roster that identifies all LTELs*</a:t>
            </a:r>
          </a:p>
          <a:p>
            <a:pPr lvl="1"/>
            <a:r>
              <a:rPr lang="en-US" dirty="0" smtClean="0"/>
              <a:t>Meeting announcement sent to parents</a:t>
            </a:r>
            <a:endParaRPr lang="en-US" dirty="0"/>
          </a:p>
          <a:p>
            <a:pPr lvl="1"/>
            <a:r>
              <a:rPr lang="en-US" dirty="0" smtClean="0"/>
              <a:t>2-3 completed and signed  LTEL Student Goal Sheets*</a:t>
            </a:r>
          </a:p>
        </p:txBody>
      </p:sp>
      <p:pic>
        <p:nvPicPr>
          <p:cNvPr id="4"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555" r="63217" b="20311"/>
          <a:stretch/>
        </p:blipFill>
        <p:spPr bwMode="auto">
          <a:xfrm>
            <a:off x="5715000" y="1032386"/>
            <a:ext cx="2198723" cy="153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35724" y="6232238"/>
            <a:ext cx="4217276" cy="369332"/>
          </a:xfrm>
          <a:prstGeom prst="rect">
            <a:avLst/>
          </a:prstGeom>
          <a:solidFill>
            <a:srgbClr val="FFFF00"/>
          </a:solidFill>
        </p:spPr>
        <p:txBody>
          <a:bodyPr wrap="square" rtlCol="0">
            <a:spAutoFit/>
          </a:bodyPr>
          <a:lstStyle/>
          <a:p>
            <a:r>
              <a:rPr lang="en-US" b="1" dirty="0" smtClean="0"/>
              <a:t>*White out or black out student names</a:t>
            </a:r>
            <a:endParaRPr lang="en-US" b="1" dirty="0"/>
          </a:p>
        </p:txBody>
      </p:sp>
      <p:pic>
        <p:nvPicPr>
          <p:cNvPr id="5" name="Picture 4" descr="Screen Shot 2017-12-03 at 10.45.0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2603780"/>
            <a:ext cx="3657600" cy="4101820"/>
          </a:xfrm>
          <a:prstGeom prst="rect">
            <a:avLst/>
          </a:prstGeom>
        </p:spPr>
      </p:pic>
    </p:spTree>
    <p:extLst>
      <p:ext uri="{BB962C8B-B14F-4D97-AF65-F5344CB8AC3E}">
        <p14:creationId xmlns:p14="http://schemas.microsoft.com/office/powerpoint/2010/main" val="350697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2017-18 Goals</a:t>
            </a:r>
            <a:endParaRPr lang="en-US" dirty="0"/>
          </a:p>
        </p:txBody>
      </p:sp>
      <p:sp>
        <p:nvSpPr>
          <p:cNvPr id="3" name="Content Placeholder 2"/>
          <p:cNvSpPr>
            <a:spLocks noGrp="1"/>
          </p:cNvSpPr>
          <p:nvPr>
            <p:ph sz="quarter" idx="1"/>
          </p:nvPr>
        </p:nvSpPr>
        <p:spPr>
          <a:xfrm>
            <a:off x="914400" y="1600200"/>
            <a:ext cx="8229600" cy="4572000"/>
          </a:xfrm>
        </p:spPr>
        <p:txBody>
          <a:bodyPr/>
          <a:lstStyle/>
          <a:p>
            <a:r>
              <a:rPr lang="en-US" dirty="0" smtClean="0"/>
              <a:t>Monitor all LTELs or 4</a:t>
            </a:r>
            <a:r>
              <a:rPr lang="en-US" baseline="30000" dirty="0" smtClean="0"/>
              <a:t>th</a:t>
            </a:r>
            <a:r>
              <a:rPr lang="en-US" dirty="0" smtClean="0"/>
              <a:t> and 5</a:t>
            </a:r>
            <a:r>
              <a:rPr lang="en-US" baseline="30000" dirty="0" smtClean="0"/>
              <a:t>th</a:t>
            </a:r>
            <a:r>
              <a:rPr lang="en-US" dirty="0" smtClean="0"/>
              <a:t> Grade P-</a:t>
            </a:r>
            <a:r>
              <a:rPr lang="en-US" dirty="0" smtClean="0"/>
              <a:t>LTELs without an IEP</a:t>
            </a:r>
            <a:endParaRPr lang="en-US" dirty="0" smtClean="0"/>
          </a:p>
          <a:p>
            <a:r>
              <a:rPr lang="en-US" dirty="0" smtClean="0"/>
              <a:t>All LTEL students and their parents will meet </a:t>
            </a:r>
            <a:r>
              <a:rPr lang="en-US" b="1" dirty="0" smtClean="0"/>
              <a:t>twice </a:t>
            </a:r>
            <a:r>
              <a:rPr lang="en-US" dirty="0" smtClean="0"/>
              <a:t>with the LTEL </a:t>
            </a:r>
            <a:r>
              <a:rPr lang="en-US" dirty="0" smtClean="0"/>
              <a:t>Designee (LTELs without an IEP)</a:t>
            </a:r>
            <a:endParaRPr lang="en-US" dirty="0" smtClean="0"/>
          </a:p>
          <a:p>
            <a:r>
              <a:rPr lang="en-US" dirty="0" smtClean="0"/>
              <a:t>All 4</a:t>
            </a:r>
            <a:r>
              <a:rPr lang="en-US" baseline="30000" dirty="0" smtClean="0"/>
              <a:t>th</a:t>
            </a:r>
            <a:r>
              <a:rPr lang="en-US" dirty="0" smtClean="0"/>
              <a:t> and 5</a:t>
            </a:r>
            <a:r>
              <a:rPr lang="en-US" baseline="30000" dirty="0" smtClean="0"/>
              <a:t>th</a:t>
            </a:r>
            <a:r>
              <a:rPr lang="en-US" dirty="0" smtClean="0"/>
              <a:t> Grade </a:t>
            </a:r>
            <a:r>
              <a:rPr lang="en-US" dirty="0" smtClean="0"/>
              <a:t>P-LTEL </a:t>
            </a:r>
            <a:r>
              <a:rPr lang="en-US" dirty="0"/>
              <a:t>students and their parents will meet </a:t>
            </a:r>
            <a:r>
              <a:rPr lang="en-US" b="1" dirty="0" smtClean="0"/>
              <a:t>once </a:t>
            </a:r>
            <a:r>
              <a:rPr lang="en-US" dirty="0"/>
              <a:t>with the LTEL </a:t>
            </a:r>
            <a:r>
              <a:rPr lang="en-US" dirty="0" smtClean="0"/>
              <a:t>Designee (P-LTELs without an IEP</a:t>
            </a:r>
            <a:endParaRPr lang="en-US" dirty="0" smtClean="0"/>
          </a:p>
          <a:p>
            <a:r>
              <a:rPr lang="en-US" dirty="0" smtClean="0"/>
              <a:t>LTEL Designee must be an active participant of the SSPT Meetings</a:t>
            </a:r>
          </a:p>
        </p:txBody>
      </p:sp>
      <p:pic>
        <p:nvPicPr>
          <p:cNvPr id="136194" name="Picture 2" descr="http://www.schoolforlittlepeople.com/wp-content/uploads/2012/01/Calendar-Clip-Art-Free.jpg"/>
          <p:cNvPicPr>
            <a:picLocks noChangeAspect="1" noChangeArrowheads="1"/>
          </p:cNvPicPr>
          <p:nvPr/>
        </p:nvPicPr>
        <p:blipFill>
          <a:blip r:embed="rId2" cstate="print"/>
          <a:srcRect/>
          <a:stretch>
            <a:fillRect/>
          </a:stretch>
        </p:blipFill>
        <p:spPr bwMode="auto">
          <a:xfrm>
            <a:off x="6348256" y="4953000"/>
            <a:ext cx="2110854" cy="1524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a:xfrm>
            <a:off x="838200" y="1447800"/>
            <a:ext cx="8077200" cy="4572000"/>
          </a:xfrm>
        </p:spPr>
        <p:txBody>
          <a:bodyPr/>
          <a:lstStyle/>
          <a:p>
            <a:r>
              <a:rPr lang="en-US" dirty="0" smtClean="0"/>
              <a:t>Review the agreement made between LAUSD and the Office for Civil Rights</a:t>
            </a:r>
          </a:p>
          <a:p>
            <a:r>
              <a:rPr lang="en-US" dirty="0"/>
              <a:t>D</a:t>
            </a:r>
            <a:r>
              <a:rPr lang="en-US" dirty="0" smtClean="0"/>
              <a:t>efine Long Term English Learners (LTELs) and Potential Long Term English Learners (P-LTELs)</a:t>
            </a:r>
          </a:p>
          <a:p>
            <a:r>
              <a:rPr lang="en-US" dirty="0"/>
              <a:t>U</a:t>
            </a:r>
            <a:r>
              <a:rPr lang="en-US" dirty="0" smtClean="0"/>
              <a:t>nderstand the roles and responsibilities of the LTEL Designee</a:t>
            </a:r>
          </a:p>
          <a:p>
            <a:r>
              <a:rPr lang="en-US" dirty="0" smtClean="0"/>
              <a:t>Explore and use district’s monitoring tools and resources </a:t>
            </a:r>
          </a:p>
        </p:txBody>
      </p:sp>
      <p:pic>
        <p:nvPicPr>
          <p:cNvPr id="4" name="Picture 2"/>
          <p:cNvPicPr>
            <a:picLocks noChangeAspect="1" noChangeArrowheads="1"/>
          </p:cNvPicPr>
          <p:nvPr/>
        </p:nvPicPr>
        <p:blipFill>
          <a:blip r:embed="rId2" cstate="print"/>
          <a:srcRect/>
          <a:stretch>
            <a:fillRect/>
          </a:stretch>
        </p:blipFill>
        <p:spPr bwMode="auto">
          <a:xfrm>
            <a:off x="3048000" y="4191000"/>
            <a:ext cx="3133110" cy="2514600"/>
          </a:xfrm>
          <a:prstGeom prst="rect">
            <a:avLst/>
          </a:prstGeom>
          <a:noFill/>
          <a:ln w="9525">
            <a:noFill/>
            <a:miter lim="800000"/>
            <a:headEnd/>
            <a:tailEnd/>
          </a:ln>
          <a:effectLst/>
        </p:spPr>
      </p:pic>
    </p:spTree>
    <p:extLst>
      <p:ext uri="{BB962C8B-B14F-4D97-AF65-F5344CB8AC3E}">
        <p14:creationId xmlns:p14="http://schemas.microsoft.com/office/powerpoint/2010/main" val="15149472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LAUSD’s definition of P-LTELs </a:t>
            </a:r>
            <a:endParaRPr lang="en-US" dirty="0"/>
          </a:p>
        </p:txBody>
      </p:sp>
      <p:sp>
        <p:nvSpPr>
          <p:cNvPr id="3" name="Content Placeholder 2"/>
          <p:cNvSpPr>
            <a:spLocks noGrp="1"/>
          </p:cNvSpPr>
          <p:nvPr>
            <p:ph sz="quarter" idx="1"/>
          </p:nvPr>
        </p:nvSpPr>
        <p:spPr/>
        <p:txBody>
          <a:bodyPr/>
          <a:lstStyle/>
          <a:p>
            <a:pPr marL="0" indent="0">
              <a:buNone/>
            </a:pPr>
            <a:r>
              <a:rPr lang="en-US" sz="3200" b="1" dirty="0" smtClean="0"/>
              <a:t>Potential Long Term English Learners </a:t>
            </a:r>
          </a:p>
          <a:p>
            <a:pPr marL="0" indent="0">
              <a:buNone/>
            </a:pPr>
            <a:endParaRPr lang="en-US" dirty="0" smtClean="0"/>
          </a:p>
          <a:p>
            <a:pPr marL="0" indent="0">
              <a:buNone/>
            </a:pPr>
            <a:r>
              <a:rPr lang="en-US" dirty="0" smtClean="0"/>
              <a:t>Fall, 2016:</a:t>
            </a:r>
          </a:p>
          <a:p>
            <a:r>
              <a:rPr lang="en-US" dirty="0" smtClean="0"/>
              <a:t>EL Dashboard Job Aid:  </a:t>
            </a:r>
          </a:p>
          <a:p>
            <a:pPr lvl="1"/>
            <a:r>
              <a:rPr lang="en-US" dirty="0" smtClean="0"/>
              <a:t>3</a:t>
            </a:r>
            <a:r>
              <a:rPr lang="en-US" baseline="30000" dirty="0" smtClean="0"/>
              <a:t>rd</a:t>
            </a:r>
            <a:r>
              <a:rPr lang="en-US" dirty="0" smtClean="0"/>
              <a:t> – 5</a:t>
            </a:r>
            <a:r>
              <a:rPr lang="en-US" baseline="30000" dirty="0" smtClean="0"/>
              <a:t>th</a:t>
            </a:r>
            <a:r>
              <a:rPr lang="en-US" dirty="0" smtClean="0"/>
              <a:t> grade student </a:t>
            </a:r>
            <a:r>
              <a:rPr lang="en-US" dirty="0"/>
              <a:t>with more than 4.0 years as an EL</a:t>
            </a:r>
          </a:p>
          <a:p>
            <a:pPr lvl="1"/>
            <a:r>
              <a:rPr lang="en-US" dirty="0" smtClean="0"/>
              <a:t>6</a:t>
            </a:r>
            <a:r>
              <a:rPr lang="en-US" baseline="30000" dirty="0" smtClean="0"/>
              <a:t>th</a:t>
            </a:r>
            <a:r>
              <a:rPr lang="en-US" dirty="0" smtClean="0"/>
              <a:t> – 12</a:t>
            </a:r>
            <a:r>
              <a:rPr lang="en-US" baseline="30000" dirty="0" smtClean="0"/>
              <a:t>th</a:t>
            </a:r>
            <a:r>
              <a:rPr lang="en-US" dirty="0" smtClean="0"/>
              <a:t> grade student </a:t>
            </a:r>
            <a:r>
              <a:rPr lang="en-US" dirty="0"/>
              <a:t>with 4.0-5.0 years as an </a:t>
            </a:r>
            <a:r>
              <a:rPr lang="en-US" dirty="0" smtClean="0"/>
              <a:t>EL</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086600" y="4876800"/>
            <a:ext cx="1752600" cy="1752600"/>
          </a:xfrm>
          <a:prstGeom prst="rect">
            <a:avLst/>
          </a:prstGeom>
          <a:noFill/>
          <a:ln w="9525">
            <a:noFill/>
            <a:miter lim="800000"/>
            <a:headEnd/>
            <a:tailEnd/>
          </a:ln>
          <a:effectLst/>
        </p:spPr>
      </p:pic>
    </p:spTree>
    <p:extLst>
      <p:ext uri="{BB962C8B-B14F-4D97-AF65-F5344CB8AC3E}">
        <p14:creationId xmlns:p14="http://schemas.microsoft.com/office/powerpoint/2010/main" val="2847937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t>LTELs in Ed. Code</a:t>
            </a:r>
            <a:endParaRPr lang="en-US" sz="4000" dirty="0"/>
          </a:p>
        </p:txBody>
      </p:sp>
      <p:sp>
        <p:nvSpPr>
          <p:cNvPr id="9" name="Text Placeholder 8"/>
          <p:cNvSpPr>
            <a:spLocks noGrp="1"/>
          </p:cNvSpPr>
          <p:nvPr>
            <p:ph type="body" idx="1"/>
          </p:nvPr>
        </p:nvSpPr>
        <p:spPr>
          <a:prstGeom prst="rect">
            <a:avLst/>
          </a:prstGeom>
        </p:spPr>
        <p:txBody>
          <a:bodyPr/>
          <a:lstStyle/>
          <a:p>
            <a:r>
              <a:rPr lang="en-US" dirty="0" smtClean="0"/>
              <a:t>Ed. Code 313.2 (LTELs)</a:t>
            </a:r>
            <a:endParaRPr lang="en-US" dirty="0"/>
          </a:p>
        </p:txBody>
      </p:sp>
      <p:sp>
        <p:nvSpPr>
          <p:cNvPr id="8" name="Content Placeholder 7"/>
          <p:cNvSpPr>
            <a:spLocks noGrp="1"/>
          </p:cNvSpPr>
          <p:nvPr>
            <p:ph sz="quarter" idx="4294967295"/>
          </p:nvPr>
        </p:nvSpPr>
        <p:spPr>
          <a:xfrm>
            <a:off x="457200" y="2212848"/>
            <a:ext cx="8153400" cy="2968752"/>
          </a:xfrm>
          <a:prstGeom prst="rect">
            <a:avLst/>
          </a:prstGeom>
        </p:spPr>
        <p:txBody>
          <a:bodyPr>
            <a:normAutofit/>
          </a:bodyPr>
          <a:lstStyle/>
          <a:p>
            <a:r>
              <a:rPr lang="en-US" dirty="0" smtClean="0"/>
              <a:t>(a</a:t>
            </a:r>
            <a:r>
              <a:rPr lang="en-US" dirty="0"/>
              <a:t>) The department shall annually </a:t>
            </a:r>
            <a:r>
              <a:rPr lang="en-US" b="1" dirty="0"/>
              <a:t>ascertain the number of pupils </a:t>
            </a:r>
            <a:r>
              <a:rPr lang="en-US" dirty="0"/>
              <a:t>in each school district and school, including a school that is within the jurisdiction of a county office of education and a charter school, </a:t>
            </a:r>
            <a:r>
              <a:rPr lang="en-US" b="1" dirty="0"/>
              <a:t>who are, or are at risk of becoming, long-term English </a:t>
            </a:r>
            <a:r>
              <a:rPr lang="en-US" b="1" dirty="0" smtClean="0"/>
              <a:t>learners…</a:t>
            </a:r>
            <a:endParaRPr lang="en-US" dirty="0" smtClean="0"/>
          </a:p>
        </p:txBody>
      </p:sp>
      <p:sp>
        <p:nvSpPr>
          <p:cNvPr id="10" name="Content Placeholder 9"/>
          <p:cNvSpPr>
            <a:spLocks noGrp="1"/>
          </p:cNvSpPr>
          <p:nvPr>
            <p:ph sz="quarter" idx="4294967295"/>
          </p:nvPr>
        </p:nvSpPr>
        <p:spPr>
          <a:xfrm>
            <a:off x="1752600" y="5334000"/>
            <a:ext cx="5047176" cy="1066800"/>
          </a:xfrm>
          <a:prstGeom prst="rect">
            <a:avLst/>
          </a:prstGeom>
        </p:spPr>
        <p:txBody>
          <a:bodyPr>
            <a:normAutofit/>
          </a:bodyPr>
          <a:lstStyle/>
          <a:p>
            <a:pPr marL="320040" lvl="1" indent="0">
              <a:buNone/>
            </a:pPr>
            <a:r>
              <a:rPr lang="en-US" dirty="0"/>
              <a:t>CDE defines LTELs as having been an English Learner for more than </a:t>
            </a:r>
            <a:r>
              <a:rPr lang="en-US" b="1" dirty="0"/>
              <a:t>six</a:t>
            </a:r>
            <a:r>
              <a:rPr lang="en-US" dirty="0"/>
              <a:t> years</a:t>
            </a:r>
            <a:r>
              <a:rPr lang="en-US" dirty="0" smtClean="0"/>
              <a:t>.</a:t>
            </a:r>
            <a:endParaRPr lang="en-US" dirty="0"/>
          </a:p>
        </p:txBody>
      </p:sp>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09872" y="220717"/>
            <a:ext cx="1070944" cy="83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254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LTELs with IEPs </a:t>
            </a:r>
            <a:r>
              <a:rPr lang="en-US" i="1" dirty="0" smtClean="0">
                <a:solidFill>
                  <a:schemeClr val="tx2">
                    <a:lumMod val="40000"/>
                    <a:lumOff val="60000"/>
                  </a:schemeClr>
                </a:solidFill>
              </a:rPr>
              <a:t>(same for P-LTELs)</a:t>
            </a:r>
            <a:endParaRPr lang="en-US" i="1" dirty="0">
              <a:solidFill>
                <a:schemeClr val="tx2">
                  <a:lumMod val="40000"/>
                  <a:lumOff val="60000"/>
                </a:schemeClr>
              </a:solidFill>
            </a:endParaRPr>
          </a:p>
        </p:txBody>
      </p:sp>
      <p:sp>
        <p:nvSpPr>
          <p:cNvPr id="8" name="Content Placeholder 7"/>
          <p:cNvSpPr>
            <a:spLocks noGrp="1"/>
          </p:cNvSpPr>
          <p:nvPr>
            <p:ph sz="quarter" idx="1"/>
          </p:nvPr>
        </p:nvSpPr>
        <p:spPr/>
        <p:txBody>
          <a:bodyPr/>
          <a:lstStyle/>
          <a:p>
            <a:r>
              <a:rPr lang="en-US" dirty="0"/>
              <a:t>LTEL students with disabilities who have an IEP need to have </a:t>
            </a:r>
            <a:r>
              <a:rPr lang="en-US" dirty="0" smtClean="0"/>
              <a:t>their progress monitored on a consistent and timely basis</a:t>
            </a:r>
            <a:endParaRPr lang="en-US" dirty="0"/>
          </a:p>
          <a:p>
            <a:r>
              <a:rPr lang="en-US" dirty="0" smtClean="0"/>
              <a:t>The IEP Team will monitoring the LTEL students’ progress</a:t>
            </a:r>
          </a:p>
          <a:p>
            <a:r>
              <a:rPr lang="en-US" dirty="0" smtClean="0"/>
              <a:t>The LTEL Student Goal Sheet will not be considered necessary documentation for any LTEL who currently has an IEP</a:t>
            </a:r>
          </a:p>
          <a:p>
            <a:r>
              <a:rPr lang="en-US" dirty="0" smtClean="0"/>
              <a:t>The IEP case manager may consult with the LTEL Designee</a:t>
            </a:r>
          </a:p>
          <a:p>
            <a:endParaRPr lang="en-US" dirty="0" smtClean="0"/>
          </a:p>
        </p:txBody>
      </p:sp>
      <p:sp>
        <p:nvSpPr>
          <p:cNvPr id="9" name="TextBox 8"/>
          <p:cNvSpPr txBox="1"/>
          <p:nvPr/>
        </p:nvSpPr>
        <p:spPr>
          <a:xfrm>
            <a:off x="914400" y="5715000"/>
            <a:ext cx="6858000" cy="646331"/>
          </a:xfrm>
          <a:prstGeom prst="rect">
            <a:avLst/>
          </a:prstGeom>
          <a:noFill/>
        </p:spPr>
        <p:txBody>
          <a:bodyPr wrap="square" rtlCol="0">
            <a:spAutoFit/>
          </a:bodyPr>
          <a:lstStyle/>
          <a:p>
            <a:r>
              <a:rPr lang="en-US" dirty="0" smtClean="0"/>
              <a:t>Note: Because students with 504 plans do not have IEPs,  LTEL Designee </a:t>
            </a:r>
            <a:r>
              <a:rPr lang="en-US" b="1" dirty="0" smtClean="0"/>
              <a:t>will </a:t>
            </a:r>
            <a:r>
              <a:rPr lang="en-US" dirty="0" smtClean="0"/>
              <a:t>monitor LTEL students with 504 plans.</a:t>
            </a:r>
            <a:endParaRPr lang="en-US" dirty="0"/>
          </a:p>
        </p:txBody>
      </p:sp>
    </p:spTree>
    <p:extLst>
      <p:ext uri="{BB962C8B-B14F-4D97-AF65-F5344CB8AC3E}">
        <p14:creationId xmlns:p14="http://schemas.microsoft.com/office/powerpoint/2010/main" val="25503764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11582</TotalTime>
  <Words>1900</Words>
  <Application>Microsoft Macintosh PowerPoint</Application>
  <PresentationFormat>On-screen Show (4:3)</PresentationFormat>
  <Paragraphs>250</Paragraphs>
  <Slides>62</Slides>
  <Notes>23</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Equity</vt:lpstr>
      <vt:lpstr>LTEL Designee Training</vt:lpstr>
      <vt:lpstr>Objectives</vt:lpstr>
      <vt:lpstr>Inclusion: “Like Me”</vt:lpstr>
      <vt:lpstr>Professional Reading</vt:lpstr>
      <vt:lpstr>Numbered Heads Together</vt:lpstr>
      <vt:lpstr>LAUSD’s definition of LTELs </vt:lpstr>
      <vt:lpstr>LAUSD’s definition of P-LTELs </vt:lpstr>
      <vt:lpstr>LTELs in Ed. Code</vt:lpstr>
      <vt:lpstr>LTELs with IEPs (same for P-LTELs)</vt:lpstr>
      <vt:lpstr>BUL-6266.0 LTEL Policy</vt:lpstr>
      <vt:lpstr>Local District West Data</vt:lpstr>
      <vt:lpstr>Table Talk</vt:lpstr>
      <vt:lpstr>Master Plan</vt:lpstr>
      <vt:lpstr>Master Plan</vt:lpstr>
      <vt:lpstr>PowerPoint Presentation</vt:lpstr>
      <vt:lpstr>Grab your phone… Get up... Get into groups of three... Decide on a group name... Go to kahoot.it</vt:lpstr>
      <vt:lpstr>Reclassification of Eligible Students  BUL-5619.4</vt:lpstr>
      <vt:lpstr>LTEL Designee Roles &amp; Responsibilities</vt:lpstr>
      <vt:lpstr>Tools  for Monitoring  LTEL Data</vt:lpstr>
      <vt:lpstr>EL Dashboard</vt:lpstr>
      <vt:lpstr>Go to  mmed.lausd.net to access the  EL Dashboard or go to focus.lausd.net.  Principals,  EL Designees and Title III Coaches have access to the EL Dashboard. </vt:lpstr>
      <vt:lpstr>PowerPoint Presentation</vt:lpstr>
      <vt:lpstr>focus.lausd.net</vt:lpstr>
      <vt:lpstr>Data Changes on the EL Dashboard!!!</vt:lpstr>
      <vt:lpstr>PowerPoint Presentation</vt:lpstr>
      <vt:lpstr>Access Your School’s  EL Profiles</vt:lpstr>
      <vt:lpstr>EL Dashboard</vt:lpstr>
      <vt:lpstr>EL Profiles</vt:lpstr>
      <vt:lpstr>Elementary Profile C Roster</vt:lpstr>
      <vt:lpstr>Secondary Profile C Roster</vt:lpstr>
      <vt:lpstr>My Integrated Student Information System (MiSiS)</vt:lpstr>
      <vt:lpstr>MiSiS: EL Rosters</vt:lpstr>
      <vt:lpstr>MiSiS: English Learner Rosters</vt:lpstr>
      <vt:lpstr>MiSiS: EL Rosters</vt:lpstr>
      <vt:lpstr>LTEL Monitoring Roster</vt:lpstr>
      <vt:lpstr>LTEL Monitoring Roster-Secondary</vt:lpstr>
      <vt:lpstr>LTEL Monitoring Roster-Elementary</vt:lpstr>
      <vt:lpstr>Guided Practice</vt:lpstr>
      <vt:lpstr>Accessing ELD Progress Profile         in MiSiS</vt:lpstr>
      <vt:lpstr>MiSiS: Accessing EL Progress Profile</vt:lpstr>
      <vt:lpstr>MiSiS: EL Progress Profile</vt:lpstr>
      <vt:lpstr>Accessing EL Progress Profile</vt:lpstr>
      <vt:lpstr>PowerPoint Presentation</vt:lpstr>
      <vt:lpstr>Accessing LTEL Student Goal Sheet in MiSiS</vt:lpstr>
      <vt:lpstr>MiSiS: LTEL Student Goal Sheet</vt:lpstr>
      <vt:lpstr>LTEL Student Goal Sheet  Elementary (6th Grade) and Secondary (6th-12th Grade)</vt:lpstr>
      <vt:lpstr>LTEL and P-LTEL  Student-Parent Conference</vt:lpstr>
      <vt:lpstr>Preparing for the parent/student conference</vt:lpstr>
      <vt:lpstr>Conference Practice</vt:lpstr>
      <vt:lpstr>PowerPoint Presentation</vt:lpstr>
      <vt:lpstr>PowerPoint Presentation</vt:lpstr>
      <vt:lpstr>LTEL and P-LTEL  Student-Parent Meetings</vt:lpstr>
      <vt:lpstr>Table Talk</vt:lpstr>
      <vt:lpstr>BUL-6266.0 LTEL Designees’ Roles and Responsibilities</vt:lpstr>
      <vt:lpstr>Roles and Responsibilities</vt:lpstr>
      <vt:lpstr>Documentation: LTEL Designee Form</vt:lpstr>
      <vt:lpstr>Documentation:      LTEL Student Goal Sheet      Elementary and Secondary from MiSiS</vt:lpstr>
      <vt:lpstr>Documentation:       LD West P-LTEL Student Goal Sheet Elementary </vt:lpstr>
      <vt:lpstr>Documentation: Meeting Log</vt:lpstr>
      <vt:lpstr>Instructional Online Accountability System</vt:lpstr>
      <vt:lpstr>2017-18 Goals</vt:lpstr>
      <vt:lpstr>Objectives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LTEL Designee Training</dc:title>
  <dc:creator>Veronica Arevalo</dc:creator>
  <cp:lastModifiedBy>Alana Monty Amaya Tessa</cp:lastModifiedBy>
  <cp:revision>514</cp:revision>
  <cp:lastPrinted>2017-01-11T21:49:21Z</cp:lastPrinted>
  <dcterms:created xsi:type="dcterms:W3CDTF">2014-10-06T21:50:19Z</dcterms:created>
  <dcterms:modified xsi:type="dcterms:W3CDTF">2017-12-05T19:58:19Z</dcterms:modified>
</cp:coreProperties>
</file>